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36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4T21:17:09.889"/>
    </inkml:context>
    <inkml:brush xml:id="br0">
      <inkml:brushProperty name="width" value="0.07056" units="cm"/>
      <inkml:brushProperty name="height" value="0.07056" units="cm"/>
      <inkml:brushProperty name="color" value="#00B050"/>
    </inkml:brush>
  </inkml:definitions>
  <inkml:trace contextRef="#ctx0" brushRef="#br0">165 18 3328,'-3'0'5879,"-2"2"-4878,-2 2-1068,-3 4-154,-17 19-179,18-19 304,0 0 0,1 1 0,-5 7 96,-51 72-2368,61-84 2491,2-3-79,0-1-1,1 1 1,-1 0 0,0 0-1,1 0 1,-1 0 0,1 0-1,-1 0-43,1 0 5,0-1 0,0 0 0,0 1 0,0-1 0,0 0 0,0 0 0,0 1 0,0-1 0,1 0 0,-1 0 0,0 1 0,0-1 0,0 0 0,0 0 0,0 0 0,0 1 0,1-1 0,-1 0 0,0 0 0,0 0 0,0 1 0,1-1 0,-1 0 0,0 0 0,0 0 0,1 0 0,-1 0 0,0 0 0,0 0 0,1 1 0,-1-1 0,0 0 0,0 0 0,1 0 0,-1 0-1,0 0 1,0 0 0,1 0 0,-1 0-5,5 0 57,-1 1-1,1-1 0,0 0 0,2 0-56,10-1 26,65 6 913,-79-4-930,0-1 0,0 1 0,-1-1 0,1 1 0,0 0-1,0 0 1,0 0 0,-1 0 0,1 1 0,0-1-9,-2 0 25,0 0 0,0-1 1,0 1-1,0 0 0,-1-1 0,1 1 0,-1 0 0,1 0 0,0 0 0,-1 0 0,1 0 0,0 0 0,-1 0 0,1 0 0,-1 0 0,0 0 0,1 0 1,-1 0-1,0 1 0,1-1 0,-1 0 0,0 0 0,0 0 0,0 0 0,0 1 0,0-1-25,-1 3 79,0-1-1,0 1 1,0-1 0,-1 1 0,1-1-1,0 0 1,-1 1 0,0-1-1,0 0 1,0 0 0,0 0-1,-1-1 1,1 1 0,-1 0-79,-8 6 236,0 0-1,-12 8-235,12-10 166,-13 7 36,27-20-991,2-2 576</inkml:trace>
  <inkml:trace contextRef="#ctx0" brushRef="#br0" timeOffset="1">335 1 1792,'0'0'608,"-4"1"8448,1-1-9872,-6 6 794,0 0 1,1 0 0,-1 1-1,1 0 1,0 0 0,1 1-1,0 0 1,-5 7 21,3-5 52,8-9-61,0 0 0,0 1 1,-1-1-1,1 0 0,0 0 1,0 1-1,0-1 0,1 1 1,-1-1-1,0 1 0,0-1 0,1 1 1,-1 0-1,1-1 0,0 1 1,-1 0-1,1 0 9,0 1 9,0-1 0,1 1 0,-1-1-1,1 1 1,-1-1 0,1 1 0,0-1 0,0 1 0,0-1-1,0 0 1,0 0 0,1 0 0,-1 1 0,1-1-1,-1 0 1,1 0-9,1 1 37,0-1-1,0 1 1,0 0-1,1-1 1,-1 0-1,1 1 0,-1-1 1,1-1-1,1 1-36,3 2-21,-1-1 0,1 2 0,2 2 21,-9-6 5,1 0 16,-1 0 0,1 0 1,-1 0-1,0 0 0,1 1 1,-1-1-1,0 0 0,0 1 1,0-1-1,0 1 0,0 0 1,0-1-1,0 1 0,-1 0 1,1-1-1,0 1 0,-1 0 1,1 1-22,-1-1 63,-1 0 1,1 0-1,0 0 0,-1 0 1,1 0-1,-1 0 1,0 0-1,1 0 1,-1 0-1,0-1 0,0 1 1,0 0-1,0 0 1,-1-1-1,1 1 1,0-1-1,-1 1 1,1-1-1,-3 2-63,-1 2 46,0-1 0,-1 1 0,1-1 0,-1 0 0,0-1 0,-1 1 0,1-1 0,-4 1-46,9-4-513,-6 2 846,5-2-6446,2-2 3985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4T21:24:36.394"/>
    </inkml:context>
    <inkml:brush xml:id="br0">
      <inkml:brushProperty name="width" value="0.07056" units="cm"/>
      <inkml:brushProperty name="height" value="0.07056" units="cm"/>
      <inkml:brushProperty name="color" value="#00B050"/>
    </inkml:brush>
  </inkml:definitions>
  <inkml:trace contextRef="#ctx0" brushRef="#br0">165 18 3328,'-3'0'5879,"-2"2"-4878,-2 2-1068,-3 4-154,-17 19-179,18-19 304,0 0 0,1 1 0,-5 7 96,-51 72-2368,61-84 2491,2-3-79,0-1-1,1 1 1,-1 0 0,0 0-1,1 0 1,-1 0 0,1 0-1,-1 0-43,1 0 5,0-1 0,0 0 0,0 1 0,0-1 0,0 0 0,0 0 0,0 1 0,0-1 0,1 0 0,-1 0 0,0 1 0,0-1 0,0 0 0,0 0 0,0 0 0,0 1 0,1-1 0,-1 0 0,0 0 0,0 0 0,0 1 0,1-1 0,-1 0 0,0 0 0,0 0 0,1 0 0,-1 0 0,0 0 0,0 0 0,1 1 0,-1-1 0,0 0 0,0 0 0,1 0 0,-1 0-1,0 0 1,0 0 0,1 0 0,-1 0-5,5 0 57,-1 1-1,1-1 0,0 0 0,2 0-56,10-1 26,65 6 913,-79-4-930,0-1 0,0 1 0,-1-1 0,1 1 0,0 0-1,0 0 1,0 0 0,-1 0 0,1 1 0,0-1-9,-2 0 25,0 0 0,0-1 1,0 1-1,0 0 0,-1-1 0,1 1 0,-1 0 0,1 0 0,0 0 0,-1 0 0,1 0 0,0 0 0,-1 0 0,1 0 0,-1 0 0,0 0 0,1 0 1,-1 0-1,0 1 0,1-1 0,-1 0 0,0 0 0,0 0 0,0 0 0,0 1 0,0-1-25,-1 3 79,0-1-1,0 1 1,0-1 0,-1 1 0,1-1-1,0 0 1,-1 1 0,0-1-1,0 0 1,0 0 0,0 0-1,-1-1 1,1 1 0,-1 0-79,-8 6 236,0 0-1,-12 8-235,12-10 166,-13 7 36,27-20-991,2-2 576</inkml:trace>
  <inkml:trace contextRef="#ctx0" brushRef="#br0" timeOffset="1">335 1 1792,'0'0'608,"-4"1"8448,1-1-9872,-6 6 794,0 0 1,1 0 0,-1 1-1,1 0 1,0 0 0,1 1-1,0 0 1,-5 7 21,3-5 52,8-9-61,0 0 0,0 1 1,-1-1-1,1 0 0,0 0 1,0 1-1,0-1 0,1 1 1,-1-1-1,0 1 0,0-1 0,1 1 1,-1 0-1,1-1 0,0 1 1,-1 0-1,1 0 9,0 1 9,0-1 0,1 1 0,-1-1-1,1 1 1,-1-1 0,1 1 0,0-1 0,0 1 0,0-1-1,0 0 1,0 0 0,1 0 0,-1 1 0,1-1-1,-1 0 1,1 0-9,1 1 37,0-1-1,0 1 1,0 0-1,1-1 1,-1 0-1,1 1 0,-1-1 1,1-1-1,1 1-36,3 2-21,-1-1 0,1 2 0,2 2 21,-9-6 5,1 0 16,-1 0 0,1 0 1,-1 0-1,0 0 0,1 1 1,-1-1-1,0 0 0,0 1 1,0-1-1,0 1 0,0 0 1,0-1-1,0 1 0,-1 0 1,1-1-1,0 1 0,-1 0 1,1 1-22,-1-1 63,-1 0 1,1 0-1,0 0 0,-1 0 1,1 0-1,-1 0 1,0 0-1,1 0 1,-1 0-1,0-1 0,0 1 1,0 0-1,0 0 1,-1-1-1,1 1 1,0-1-1,-1 1 1,1-1-1,-3 2-63,-1 2 46,0-1 0,-1 1 0,1-1 0,-1 0 0,0-1 0,-1 1 0,1-1 0,-4 1-46,9-4-513,-6 2 846,5-2-6446,2-2 3985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4T21:24:42.535"/>
    </inkml:context>
    <inkml:brush xml:id="br0">
      <inkml:brushProperty name="width" value="0.07056" units="cm"/>
      <inkml:brushProperty name="height" value="0.07056" units="cm"/>
      <inkml:brushProperty name="color" value="#FF0000"/>
    </inkml:brush>
  </inkml:definitions>
  <inkml:trace contextRef="#ctx0" brushRef="#br0">173 19 3328,'-3'0'5879,"-2"1"-4878,-3 5-1068,-2 1-154,-19 22-179,20-21 304,0 1 0,0 0 0,-4 8 96,-55 76-2368,65-90 2491,2-2-79,1 0-1,-1 0 1,0 0 0,1 0-1,-1 0 1,0 0 0,1 0-1,-1 1-43,1-2 5,0 0 0,0 0 0,0 1 0,0-1 0,0 0 0,0 0 0,0 1 0,0-1 0,1 0 0,-1 1 0,0-1 0,0 0 0,0 0 0,0 0 0,0 1 0,1-1 0,-1 0 0,0 0 0,0 1 0,0-1 0,1 0 0,-1 0 0,0 0 0,0 0 0,0 0 0,1 1 0,-1-1 0,0 0 0,0 0 0,1 0 0,-1 0 0,0 0 0,1 0 0,-1 0 0,0 0-1,0 0 1,1 0 0,-1 0 0,0 0-5,5 1 57,0-1-1,0 0 0,0 0 0,3 0-56,9 0 26,69 5 913,-83-5-930,1 1 0,-1-1 0,0 1 0,0 0 0,0 0-1,0 0 1,-1 0 0,1 0 0,0 1 0,0-1-9,-2 0 25,0 0 0,0-1 1,0 1-1,-1 0 0,1 0 0,0 0 0,0 0 0,0 0 0,-1 0 0,1 0 0,0 0 0,-1 0 0,1 0 0,-1 0 0,1 0 0,-1 0 0,1 0 1,-1 1-1,0-1 0,0 0 0,1 0 0,-1 0 0,0 1 0,0-1 0,0 0 0,0 1-25,-1 2 79,0-1-1,0 1 1,-1 0 0,1-1 0,-1 1-1,0-1 1,2 1 0,-2-1-1,-1 0 1,1 0 0,0 0-1,-1 0 1,0 0 0,0-1-79,-8 8 236,-1 0-1,-12 7-235,13-9 166,-15 6 36,30-19-991,1-3 576</inkml:trace>
  <inkml:trace contextRef="#ctx0" brushRef="#br0" timeOffset="1">351 1 1792,'0'0'608,"-4"1"8448,2-1-9872,-8 6 794,1 0 1,0 1 0,0 0-1,0 1 1,1-1 0,0 1-1,1 1 1,-5 7 21,2-6 52,9-9-61,0 1 0,0-1 1,-1 0-1,1 0 0,0 1 1,0-1-1,0 1 0,0-1 1,1 1-1,-1 0 0,0-1 0,0 1 1,1 0-1,0-1 0,-1 1 1,1 0-1,0 1 9,0-1 9,0 1 0,0 0 0,1-1-1,-1 1 1,1 0 0,0-1 0,0 1 0,0-1 0,0 1-1,0-1 1,0 0 0,1 1 0,-1-1 0,1 0-1,-1 0 1,1 0-9,1 1 37,1 0-1,-1 0 1,0 0-1,1-1 1,-1 1-1,1-1 0,0 0 1,0 0-1,1 0-36,3 2-21,0-1 0,0 2 0,2 2 21,-8-6 5,0 0 16,-1 0 0,1 1 1,-1-1-1,1 0 0,-1 1 1,0-1-1,0 1 0,1-1 1,-1 1-1,0-1 0,0 1 1,0 0-1,-1 0 0,1-1 1,0 1-1,-1 0 0,1 0 1,-1 1-22,0-1 63,0 0 1,0 0-1,-1 0 0,1 0 1,-1 1-1,1-1 1,-1 0-1,0 0 1,0 0-1,0 0 0,0-1 1,0 1-1,0 0 1,-1 0-1,1 0 1,0-1-1,-1 1 1,1-1-1,-3 2-63,-1 2 46,-1 0 0,0-1 0,0 1 0,0-1 0,0 0 0,-1-1 0,0 0 0,-3 1-46,9-3-513,-6 1 846,5-2-6446,2-2 3985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4-14T21:25:24.675"/>
    </inkml:context>
    <inkml:brush xml:id="br0">
      <inkml:brushProperty name="width" value="0.07056" units="cm"/>
      <inkml:brushProperty name="height" value="0.07056" units="cm"/>
      <inkml:brushProperty name="color" value="#FF0000"/>
    </inkml:brush>
  </inkml:definitions>
  <inkml:trace contextRef="#ctx0" brushRef="#br0">173 19 3328,'-3'0'5879,"-2"1"-4878,-3 5-1068,-2 1-154,-19 22-179,20-21 304,0 1 0,0 0 0,-4 8 96,-55 76-2368,65-90 2491,2-2-79,1 0-1,-1 0 1,0 0 0,1 0-1,-1 0 1,0 0 0,1 0-1,-1 1-43,1-2 5,0 0 0,0 0 0,0 1 0,0-1 0,0 0 0,0 0 0,0 1 0,0-1 0,1 0 0,-1 1 0,0-1 0,0 0 0,0 0 0,0 0 0,0 1 0,1-1 0,-1 0 0,0 0 0,0 1 0,0-1 0,1 0 0,-1 0 0,0 0 0,0 0 0,0 0 0,1 1 0,-1-1 0,0 0 0,0 0 0,1 0 0,-1 0 0,0 0 0,1 0 0,-1 0 0,0 0-1,0 0 1,1 0 0,-1 0 0,0 0-5,5 1 57,0-1-1,0 0 0,0 0 0,3 0-56,9 0 26,69 5 913,-83-5-930,1 1 0,-1-1 0,0 1 0,0 0 0,0 0-1,0 0 1,-1 0 0,1 0 0,0 1 0,0-1-9,-2 0 25,0 0 0,0-1 1,0 1-1,-1 0 0,1 0 0,0 0 0,0 0 0,0 0 0,-1 0 0,1 0 0,0 0 0,-1 0 0,1 0 0,-1 0 0,1 0 0,-1 0 0,1 0 1,-1 1-1,0-1 0,0 0 0,1 0 0,-1 0 0,0 1 0,0-1 0,0 0 0,0 1-25,-1 2 79,0-1-1,0 1 1,-1 0 0,1-1 0,-1 1-1,0-1 1,2 1 0,-2-1-1,-1 0 1,1 0 0,0 0-1,-1 0 1,0 0 0,0-1-79,-8 8 236,-1 0-1,-12 7-235,13-9 166,-15 6 36,30-19-991,1-3 576</inkml:trace>
  <inkml:trace contextRef="#ctx0" brushRef="#br0" timeOffset="1">351 1 1792,'0'0'608,"-4"1"8448,2-1-9872,-8 6 794,1 0 1,0 1 0,0 0-1,0 1 1,1-1 0,0 1-1,1 1 1,-5 7 21,2-6 52,9-9-61,0 1 0,0-1 1,-1 0-1,1 0 0,0 1 1,0-1-1,0 1 0,0-1 1,1 1-1,-1 0 0,0-1 0,0 1 1,1 0-1,0-1 0,-1 1 1,1 0-1,0 1 9,0-1 9,0 1 0,0 0 0,1-1-1,-1 1 1,1 0 0,0-1 0,0 1 0,0-1 0,0 1-1,0-1 1,0 0 0,1 1 0,-1-1 0,1 0-1,-1 0 1,1 0-9,1 1 37,1 0-1,-1 0 1,0 0-1,1-1 1,-1 1-1,1-1 0,0 0 1,0 0-1,1 0-36,3 2-21,0-1 0,0 2 0,2 2 21,-8-6 5,0 0 16,-1 0 0,1 1 1,-1-1-1,1 0 0,-1 1 1,0-1-1,0 1 0,1-1 1,-1 1-1,0-1 0,0 1 1,0 0-1,-1 0 0,1-1 1,0 1-1,-1 0 0,1 0 1,-1 1-22,0-1 63,0 0 1,0 0-1,-1 0 0,1 0 1,-1 1-1,1-1 1,-1 0-1,0 0 1,0 0-1,0 0 0,0-1 1,0 1-1,0 0 1,-1 0-1,1 0 1,0-1-1,-1 1 1,1-1-1,-3 2-63,-1 2 46,-1 0 0,0-1 0,0 1 0,0-1 0,0 0 0,-1-1 0,0 0 0,-3 1-46,9-3-513,-6 1 846,5-2-6446,2-2 3985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37D45-B672-49E3-9598-CB742085A169}" type="datetimeFigureOut">
              <a:rPr lang="en-US" smtClean="0"/>
              <a:t>11/2/2020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544133-5728-4178-8F5C-0C583157A8BF}" type="slidenum">
              <a:rPr lang="en-US" smtClean="0"/>
              <a:t>‹#›</a:t>
            </a:fld>
            <a:endParaRPr lang="en-US"/>
          </a:p>
        </p:txBody>
      </p:sp>
    </p:spTree>
    <p:extLst>
      <p:ext uri="{BB962C8B-B14F-4D97-AF65-F5344CB8AC3E}">
        <p14:creationId xmlns:p14="http://schemas.microsoft.com/office/powerpoint/2010/main" val="4285978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This is the overview of our in vitro platform. After we acquired tumor samples from patients, we will dissociate part of the tumor into single cell suspension while retaining cell viability. These cells will be plated on 96 well chamber where we deliver fluorescent bioreporters using lentivirus. When the transduced cells are ready for assay, we will treat these cells with various selected treatments and then immediately undergo automatic time-lapse imaging using confocal spinning disk microscope. To further increase the throughput of our platform and avoid human bias during data processing, we will analysis our images using customized program. Our goal is to acquire cell signaling data within 48h after tumor removal to inform precision medicine and predict treatment response.</a:t>
            </a:r>
          </a:p>
          <a:p>
            <a:endParaRPr lang="en-US" sz="1100" dirty="0"/>
          </a:p>
        </p:txBody>
      </p:sp>
      <p:sp>
        <p:nvSpPr>
          <p:cNvPr id="4" name="Slide Number Placeholder 3"/>
          <p:cNvSpPr>
            <a:spLocks noGrp="1"/>
          </p:cNvSpPr>
          <p:nvPr>
            <p:ph type="sldNum" sz="quarter" idx="10"/>
          </p:nvPr>
        </p:nvSpPr>
        <p:spPr/>
        <p:txBody>
          <a:bodyPr/>
          <a:lstStyle/>
          <a:p>
            <a:fld id="{C039CDB6-527F-448B-9155-5CE344884158}" type="slidenum">
              <a:rPr lang="en-US" smtClean="0"/>
              <a:t>2</a:t>
            </a:fld>
            <a:endParaRPr lang="en-US" dirty="0"/>
          </a:p>
        </p:txBody>
      </p:sp>
    </p:spTree>
    <p:extLst>
      <p:ext uri="{BB962C8B-B14F-4D97-AF65-F5344CB8AC3E}">
        <p14:creationId xmlns:p14="http://schemas.microsoft.com/office/powerpoint/2010/main" val="1351949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11</a:t>
            </a:fld>
            <a:endParaRPr lang="en-US" dirty="0"/>
          </a:p>
        </p:txBody>
      </p:sp>
    </p:spTree>
    <p:extLst>
      <p:ext uri="{BB962C8B-B14F-4D97-AF65-F5344CB8AC3E}">
        <p14:creationId xmlns:p14="http://schemas.microsoft.com/office/powerpoint/2010/main" val="1142002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12</a:t>
            </a:fld>
            <a:endParaRPr lang="en-US" dirty="0"/>
          </a:p>
        </p:txBody>
      </p:sp>
    </p:spTree>
    <p:extLst>
      <p:ext uri="{BB962C8B-B14F-4D97-AF65-F5344CB8AC3E}">
        <p14:creationId xmlns:p14="http://schemas.microsoft.com/office/powerpoint/2010/main" val="3845714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13</a:t>
            </a:fld>
            <a:endParaRPr lang="en-US" dirty="0"/>
          </a:p>
        </p:txBody>
      </p:sp>
    </p:spTree>
    <p:extLst>
      <p:ext uri="{BB962C8B-B14F-4D97-AF65-F5344CB8AC3E}">
        <p14:creationId xmlns:p14="http://schemas.microsoft.com/office/powerpoint/2010/main" val="3506770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14</a:t>
            </a:fld>
            <a:endParaRPr lang="en-US" dirty="0"/>
          </a:p>
        </p:txBody>
      </p:sp>
    </p:spTree>
    <p:extLst>
      <p:ext uri="{BB962C8B-B14F-4D97-AF65-F5344CB8AC3E}">
        <p14:creationId xmlns:p14="http://schemas.microsoft.com/office/powerpoint/2010/main" val="3837088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15</a:t>
            </a:fld>
            <a:endParaRPr lang="en-US" dirty="0"/>
          </a:p>
        </p:txBody>
      </p:sp>
    </p:spTree>
    <p:extLst>
      <p:ext uri="{BB962C8B-B14F-4D97-AF65-F5344CB8AC3E}">
        <p14:creationId xmlns:p14="http://schemas.microsoft.com/office/powerpoint/2010/main" val="4274184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for co-factors that drives</a:t>
            </a:r>
            <a:r>
              <a:rPr lang="en-US" baseline="0" dirty="0" smtClean="0"/>
              <a:t> treatment resistance, we will examine the large scale patient database to look for genes that are associated with poor survival</a:t>
            </a:r>
            <a:br>
              <a:rPr lang="en-US" baseline="0" dirty="0" smtClean="0"/>
            </a:br>
            <a:endParaRPr lang="en-US" baseline="0" dirty="0" smtClean="0"/>
          </a:p>
          <a:p>
            <a:r>
              <a:rPr lang="en-US" baseline="0" dirty="0" smtClean="0"/>
              <a:t>We will further prioritize these genes using bioinformatics tools to get a high confidence gene list for further study.</a:t>
            </a:r>
          </a:p>
          <a:p>
            <a:endParaRPr lang="en-US" baseline="0" dirty="0" smtClean="0"/>
          </a:p>
          <a:p>
            <a:r>
              <a:rPr lang="en-US" baseline="0" dirty="0" smtClean="0"/>
              <a:t>Build a resistance gene library and study them using the pharmacodynamics imaging system similar to what I described before.</a:t>
            </a:r>
            <a:endParaRPr lang="en-US" dirty="0"/>
          </a:p>
        </p:txBody>
      </p:sp>
      <p:sp>
        <p:nvSpPr>
          <p:cNvPr id="4" name="Slide Number Placeholder 3"/>
          <p:cNvSpPr>
            <a:spLocks noGrp="1"/>
          </p:cNvSpPr>
          <p:nvPr>
            <p:ph type="sldNum" sz="quarter" idx="10"/>
          </p:nvPr>
        </p:nvSpPr>
        <p:spPr/>
        <p:txBody>
          <a:bodyPr/>
          <a:lstStyle/>
          <a:p>
            <a:fld id="{B5D2CAD4-D53E-4A22-B71A-F24AE7FC4900}" type="slidenum">
              <a:rPr lang="en-US" smtClean="0"/>
              <a:t>3</a:t>
            </a:fld>
            <a:endParaRPr lang="en-US"/>
          </a:p>
        </p:txBody>
      </p:sp>
    </p:spTree>
    <p:extLst>
      <p:ext uri="{BB962C8B-B14F-4D97-AF65-F5344CB8AC3E}">
        <p14:creationId xmlns:p14="http://schemas.microsoft.com/office/powerpoint/2010/main" val="3451688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4</a:t>
            </a:fld>
            <a:endParaRPr lang="en-US" dirty="0"/>
          </a:p>
        </p:txBody>
      </p:sp>
    </p:spTree>
    <p:extLst>
      <p:ext uri="{BB962C8B-B14F-4D97-AF65-F5344CB8AC3E}">
        <p14:creationId xmlns:p14="http://schemas.microsoft.com/office/powerpoint/2010/main" val="72978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5</a:t>
            </a:fld>
            <a:endParaRPr lang="en-US" dirty="0"/>
          </a:p>
        </p:txBody>
      </p:sp>
    </p:spTree>
    <p:extLst>
      <p:ext uri="{BB962C8B-B14F-4D97-AF65-F5344CB8AC3E}">
        <p14:creationId xmlns:p14="http://schemas.microsoft.com/office/powerpoint/2010/main" val="46146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6</a:t>
            </a:fld>
            <a:endParaRPr lang="en-US" dirty="0"/>
          </a:p>
        </p:txBody>
      </p:sp>
    </p:spTree>
    <p:extLst>
      <p:ext uri="{BB962C8B-B14F-4D97-AF65-F5344CB8AC3E}">
        <p14:creationId xmlns:p14="http://schemas.microsoft.com/office/powerpoint/2010/main" val="386307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7</a:t>
            </a:fld>
            <a:endParaRPr lang="en-US" dirty="0"/>
          </a:p>
        </p:txBody>
      </p:sp>
    </p:spTree>
    <p:extLst>
      <p:ext uri="{BB962C8B-B14F-4D97-AF65-F5344CB8AC3E}">
        <p14:creationId xmlns:p14="http://schemas.microsoft.com/office/powerpoint/2010/main" val="1284359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8</a:t>
            </a:fld>
            <a:endParaRPr lang="en-US" dirty="0"/>
          </a:p>
        </p:txBody>
      </p:sp>
    </p:spTree>
    <p:extLst>
      <p:ext uri="{BB962C8B-B14F-4D97-AF65-F5344CB8AC3E}">
        <p14:creationId xmlns:p14="http://schemas.microsoft.com/office/powerpoint/2010/main" val="391028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9</a:t>
            </a:fld>
            <a:endParaRPr lang="en-US" dirty="0"/>
          </a:p>
        </p:txBody>
      </p:sp>
    </p:spTree>
    <p:extLst>
      <p:ext uri="{BB962C8B-B14F-4D97-AF65-F5344CB8AC3E}">
        <p14:creationId xmlns:p14="http://schemas.microsoft.com/office/powerpoint/2010/main" val="4069341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mn-lt"/>
                <a:ea typeface="+mn-ea"/>
                <a:cs typeface="+mn-cs"/>
              </a:rPr>
              <a:t>I built</a:t>
            </a:r>
            <a:r>
              <a:rPr lang="en-US" sz="1100" kern="1200" baseline="0" dirty="0" smtClean="0">
                <a:solidFill>
                  <a:schemeClr val="tx1"/>
                </a:solidFill>
                <a:effectLst/>
                <a:latin typeface="+mn-lt"/>
                <a:ea typeface="+mn-ea"/>
                <a:cs typeface="+mn-cs"/>
              </a:rPr>
              <a:t> this pharmacodynamics imaging system aiming to track drug response. This system has two key components – a collection of translocation reporters which shuffle between cytoplasm and nucleus based on drug activity, and a fully automated cell imaging system that can continuously scan the entire 96 well plate for days. Each well here contain a unique cell samples, they can be cells expressing different HER2 mutations or resistant gene drivers, or they can be cells under different treatments. </a:t>
            </a:r>
          </a:p>
          <a:p>
            <a:r>
              <a:rPr lang="en-US" sz="1100" kern="1200" baseline="0" dirty="0" smtClean="0">
                <a:solidFill>
                  <a:schemeClr val="tx1"/>
                </a:solidFill>
                <a:effectLst/>
                <a:latin typeface="+mn-lt"/>
                <a:ea typeface="+mn-ea"/>
                <a:cs typeface="+mn-cs"/>
              </a:rPr>
              <a:t>To facilitate data analysis, we also developed a customized algorithm to transform terabytes of images into analyzable figures for further interpretation.</a:t>
            </a:r>
          </a:p>
          <a:p>
            <a:endParaRPr lang="en-US" sz="11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039CDB6-527F-448B-9155-5CE344884158}" type="slidenum">
              <a:rPr lang="en-US" smtClean="0"/>
              <a:t>10</a:t>
            </a:fld>
            <a:endParaRPr lang="en-US" dirty="0"/>
          </a:p>
        </p:txBody>
      </p:sp>
    </p:spTree>
    <p:extLst>
      <p:ext uri="{BB962C8B-B14F-4D97-AF65-F5344CB8AC3E}">
        <p14:creationId xmlns:p14="http://schemas.microsoft.com/office/powerpoint/2010/main" val="154937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988C5DA-6219-4040-91FB-2D5C2F3E05B1}"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3976153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88C5DA-6219-4040-91FB-2D5C2F3E05B1}"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2555578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88C5DA-6219-4040-91FB-2D5C2F3E05B1}"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254218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88C5DA-6219-4040-91FB-2D5C2F3E05B1}"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654377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988C5DA-6219-4040-91FB-2D5C2F3E05B1}" type="datetimeFigureOut">
              <a:rPr lang="en-US" smtClean="0"/>
              <a:t>11/2/2020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2957165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88C5DA-6219-4040-91FB-2D5C2F3E05B1}"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284102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988C5DA-6219-4040-91FB-2D5C2F3E05B1}" type="datetimeFigureOut">
              <a:rPr lang="en-US" smtClean="0"/>
              <a:t>11/2/2020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3578443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988C5DA-6219-4040-91FB-2D5C2F3E05B1}" type="datetimeFigureOut">
              <a:rPr lang="en-US" smtClean="0"/>
              <a:t>11/2/2020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3391922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88C5DA-6219-4040-91FB-2D5C2F3E05B1}" type="datetimeFigureOut">
              <a:rPr lang="en-US" smtClean="0"/>
              <a:t>11/2/2020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3261268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988C5DA-6219-4040-91FB-2D5C2F3E05B1}"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1578856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988C5DA-6219-4040-91FB-2D5C2F3E05B1}" type="datetimeFigureOut">
              <a:rPr lang="en-US" smtClean="0"/>
              <a:t>11/2/2020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39A5C3-6AD3-4F40-B2E4-4C8C2D50527F}" type="slidenum">
              <a:rPr lang="en-US" smtClean="0"/>
              <a:t>‹#›</a:t>
            </a:fld>
            <a:endParaRPr lang="en-US"/>
          </a:p>
        </p:txBody>
      </p:sp>
    </p:spTree>
    <p:extLst>
      <p:ext uri="{BB962C8B-B14F-4D97-AF65-F5344CB8AC3E}">
        <p14:creationId xmlns:p14="http://schemas.microsoft.com/office/powerpoint/2010/main" val="279265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8C5DA-6219-4040-91FB-2D5C2F3E05B1}" type="datetimeFigureOut">
              <a:rPr lang="en-US" smtClean="0"/>
              <a:t>11/2/2020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39A5C3-6AD3-4F40-B2E4-4C8C2D50527F}" type="slidenum">
              <a:rPr lang="en-US" smtClean="0"/>
              <a:t>‹#›</a:t>
            </a:fld>
            <a:endParaRPr lang="en-US"/>
          </a:p>
        </p:txBody>
      </p:sp>
    </p:spTree>
    <p:extLst>
      <p:ext uri="{BB962C8B-B14F-4D97-AF65-F5344CB8AC3E}">
        <p14:creationId xmlns:p14="http://schemas.microsoft.com/office/powerpoint/2010/main" val="776970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33.emf"/></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5.jpeg"/><Relationship Id="rId18" Type="http://schemas.openxmlformats.org/officeDocument/2006/relationships/image" Target="../media/image10.jpeg"/><Relationship Id="rId3" Type="http://schemas.openxmlformats.org/officeDocument/2006/relationships/image" Target="../media/image1.jpeg"/><Relationship Id="rId7" Type="http://schemas.openxmlformats.org/officeDocument/2006/relationships/customXml" Target="../ink/ink3.xml"/><Relationship Id="rId12" Type="http://schemas.openxmlformats.org/officeDocument/2006/relationships/image" Target="../media/image4.jpeg"/><Relationship Id="rId17"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3.jpeg"/><Relationship Id="rId5" Type="http://schemas.openxmlformats.org/officeDocument/2006/relationships/image" Target="../media/image7.emf"/><Relationship Id="rId15" Type="http://schemas.openxmlformats.org/officeDocument/2006/relationships/image" Target="../media/image7.jpeg"/><Relationship Id="rId10" Type="http://schemas.openxmlformats.org/officeDocument/2006/relationships/image" Target="../media/image2.jpeg"/><Relationship Id="rId19" Type="http://schemas.openxmlformats.org/officeDocument/2006/relationships/image" Target="../media/image11.png"/><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emf"/><Relationship Id="rId5" Type="http://schemas.openxmlformats.org/officeDocument/2006/relationships/image" Target="../media/image18.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Live cell biosensor assay</a:t>
            </a:r>
            <a:endParaRPr lang="en-US" dirty="0">
              <a:solidFill>
                <a:schemeClr val="bg1"/>
              </a:solidFill>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42997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02" name="Title 1"/>
          <p:cNvSpPr txBox="1">
            <a:spLocks/>
          </p:cNvSpPr>
          <p:nvPr/>
        </p:nvSpPr>
        <p:spPr>
          <a:xfrm>
            <a:off x="0" y="453135"/>
            <a:ext cx="12192000" cy="868755"/>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Pathway coordination – </a:t>
            </a:r>
            <a:r>
              <a:rPr lang="en-US" b="1" dirty="0" err="1" smtClean="0">
                <a:solidFill>
                  <a:schemeClr val="bg1"/>
                </a:solidFill>
              </a:rPr>
              <a:t>Kmeans</a:t>
            </a:r>
            <a:r>
              <a:rPr lang="en-US" b="1" dirty="0" smtClean="0">
                <a:solidFill>
                  <a:schemeClr val="bg1"/>
                </a:solidFill>
              </a:rPr>
              <a:t> clustering</a:t>
            </a:r>
            <a:endParaRPr lang="en-US" b="1" dirty="0">
              <a:solidFill>
                <a:schemeClr val="bg1"/>
              </a:solidFill>
            </a:endParaRPr>
          </a:p>
        </p:txBody>
      </p:sp>
      <p:pic>
        <p:nvPicPr>
          <p:cNvPr id="5" name="Picture 4"/>
          <p:cNvPicPr>
            <a:picLocks noChangeAspect="1"/>
          </p:cNvPicPr>
          <p:nvPr/>
        </p:nvPicPr>
        <p:blipFill>
          <a:blip r:embed="rId3"/>
          <a:stretch>
            <a:fillRect/>
          </a:stretch>
        </p:blipFill>
        <p:spPr>
          <a:xfrm>
            <a:off x="211756" y="2659384"/>
            <a:ext cx="4355780" cy="2070278"/>
          </a:xfrm>
          <a:prstGeom prst="rect">
            <a:avLst/>
          </a:prstGeom>
        </p:spPr>
      </p:pic>
      <p:pic>
        <p:nvPicPr>
          <p:cNvPr id="6" name="Picture 5"/>
          <p:cNvPicPr>
            <a:picLocks noChangeAspect="1"/>
          </p:cNvPicPr>
          <p:nvPr/>
        </p:nvPicPr>
        <p:blipFill>
          <a:blip r:embed="rId4"/>
          <a:stretch>
            <a:fillRect/>
          </a:stretch>
        </p:blipFill>
        <p:spPr>
          <a:xfrm>
            <a:off x="4631672" y="1332689"/>
            <a:ext cx="7186411" cy="5525311"/>
          </a:xfrm>
          <a:prstGeom prst="rect">
            <a:avLst/>
          </a:prstGeom>
        </p:spPr>
      </p:pic>
      <p:sp>
        <p:nvSpPr>
          <p:cNvPr id="3" name="TextBox 2"/>
          <p:cNvSpPr txBox="1"/>
          <p:nvPr/>
        </p:nvSpPr>
        <p:spPr>
          <a:xfrm>
            <a:off x="854642" y="5514944"/>
            <a:ext cx="3070008" cy="707886"/>
          </a:xfrm>
          <a:prstGeom prst="rect">
            <a:avLst/>
          </a:prstGeom>
          <a:noFill/>
        </p:spPr>
        <p:txBody>
          <a:bodyPr wrap="none" rtlCol="0">
            <a:spAutoFit/>
          </a:bodyPr>
          <a:lstStyle/>
          <a:p>
            <a:r>
              <a:rPr lang="en-US" sz="4000" b="1" dirty="0" smtClean="0">
                <a:solidFill>
                  <a:schemeClr val="bg1"/>
                </a:solidFill>
              </a:rPr>
              <a:t>NOT GOOD!!!</a:t>
            </a:r>
            <a:endParaRPr lang="en-US" sz="4000" b="1" dirty="0">
              <a:solidFill>
                <a:schemeClr val="bg1"/>
              </a:solidFill>
            </a:endParaRPr>
          </a:p>
        </p:txBody>
      </p:sp>
    </p:spTree>
    <p:extLst>
      <p:ext uri="{BB962C8B-B14F-4D97-AF65-F5344CB8AC3E}">
        <p14:creationId xmlns:p14="http://schemas.microsoft.com/office/powerpoint/2010/main" val="24434488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02" name="Title 1"/>
          <p:cNvSpPr txBox="1">
            <a:spLocks/>
          </p:cNvSpPr>
          <p:nvPr/>
        </p:nvSpPr>
        <p:spPr>
          <a:xfrm>
            <a:off x="0" y="453135"/>
            <a:ext cx="12192000" cy="868755"/>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Pathway coordination – TSNE</a:t>
            </a:r>
            <a:endParaRPr lang="en-US" b="1" dirty="0">
              <a:solidFill>
                <a:schemeClr val="bg1"/>
              </a:solidFill>
            </a:endParaRPr>
          </a:p>
        </p:txBody>
      </p:sp>
      <p:sp>
        <p:nvSpPr>
          <p:cNvPr id="3" name="TextBox 2"/>
          <p:cNvSpPr txBox="1"/>
          <p:nvPr/>
        </p:nvSpPr>
        <p:spPr>
          <a:xfrm>
            <a:off x="854642" y="5514944"/>
            <a:ext cx="3070008" cy="707886"/>
          </a:xfrm>
          <a:prstGeom prst="rect">
            <a:avLst/>
          </a:prstGeom>
          <a:noFill/>
        </p:spPr>
        <p:txBody>
          <a:bodyPr wrap="none" rtlCol="0">
            <a:spAutoFit/>
          </a:bodyPr>
          <a:lstStyle/>
          <a:p>
            <a:r>
              <a:rPr lang="en-US" sz="4000" b="1" dirty="0" smtClean="0">
                <a:solidFill>
                  <a:schemeClr val="bg1"/>
                </a:solidFill>
              </a:rPr>
              <a:t>NOT GOOD!!!</a:t>
            </a:r>
            <a:endParaRPr lang="en-US" sz="4000" b="1" dirty="0">
              <a:solidFill>
                <a:schemeClr val="bg1"/>
              </a:solidFill>
            </a:endParaRPr>
          </a:p>
        </p:txBody>
      </p:sp>
      <p:pic>
        <p:nvPicPr>
          <p:cNvPr id="7" name="Content Placeholder 3"/>
          <p:cNvPicPr>
            <a:picLocks noGrp="1" noChangeAspect="1"/>
          </p:cNvPicPr>
          <p:nvPr>
            <p:ph idx="1"/>
          </p:nvPr>
        </p:nvPicPr>
        <p:blipFill>
          <a:blip r:embed="rId3"/>
          <a:stretch>
            <a:fillRect/>
          </a:stretch>
        </p:blipFill>
        <p:spPr>
          <a:xfrm>
            <a:off x="4173502" y="1321890"/>
            <a:ext cx="6144040" cy="5422789"/>
          </a:xfrm>
          <a:prstGeom prst="rect">
            <a:avLst/>
          </a:prstGeom>
        </p:spPr>
      </p:pic>
    </p:spTree>
    <p:extLst>
      <p:ext uri="{BB962C8B-B14F-4D97-AF65-F5344CB8AC3E}">
        <p14:creationId xmlns:p14="http://schemas.microsoft.com/office/powerpoint/2010/main" val="2111142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02" name="Title 1"/>
          <p:cNvSpPr txBox="1">
            <a:spLocks/>
          </p:cNvSpPr>
          <p:nvPr/>
        </p:nvSpPr>
        <p:spPr>
          <a:xfrm>
            <a:off x="0" y="453135"/>
            <a:ext cx="4860846" cy="1866553"/>
          </a:xfrm>
          <a:prstGeom prst="rect">
            <a:avLst/>
          </a:prstGeom>
          <a:solidFill>
            <a:schemeClr val="tx2">
              <a:lumMod val="5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Pathway coordination </a:t>
            </a:r>
            <a:r>
              <a:rPr lang="en-US" b="1" dirty="0">
                <a:solidFill>
                  <a:schemeClr val="bg1"/>
                </a:solidFill>
              </a:rPr>
              <a:t>– Hierarchical clustering</a:t>
            </a:r>
          </a:p>
        </p:txBody>
      </p:sp>
      <p:pic>
        <p:nvPicPr>
          <p:cNvPr id="8" name="Picture 7"/>
          <p:cNvPicPr>
            <a:picLocks noChangeAspect="1"/>
          </p:cNvPicPr>
          <p:nvPr/>
        </p:nvPicPr>
        <p:blipFill>
          <a:blip r:embed="rId3"/>
          <a:stretch>
            <a:fillRect/>
          </a:stretch>
        </p:blipFill>
        <p:spPr>
          <a:xfrm>
            <a:off x="269507" y="2903655"/>
            <a:ext cx="4223872" cy="3381641"/>
          </a:xfrm>
          <a:prstGeom prst="rect">
            <a:avLst/>
          </a:prstGeom>
        </p:spPr>
      </p:pic>
      <p:pic>
        <p:nvPicPr>
          <p:cNvPr id="9" name="Picture 8"/>
          <p:cNvPicPr>
            <a:picLocks noChangeAspect="1"/>
          </p:cNvPicPr>
          <p:nvPr/>
        </p:nvPicPr>
        <p:blipFill>
          <a:blip r:embed="rId4"/>
          <a:stretch>
            <a:fillRect/>
          </a:stretch>
        </p:blipFill>
        <p:spPr>
          <a:xfrm>
            <a:off x="4749844" y="3161445"/>
            <a:ext cx="7347863" cy="3633620"/>
          </a:xfrm>
          <a:prstGeom prst="rect">
            <a:avLst/>
          </a:prstGeom>
        </p:spPr>
      </p:pic>
      <p:pic>
        <p:nvPicPr>
          <p:cNvPr id="10" name="Picture 9"/>
          <p:cNvPicPr>
            <a:picLocks noChangeAspect="1"/>
          </p:cNvPicPr>
          <p:nvPr/>
        </p:nvPicPr>
        <p:blipFill>
          <a:blip r:embed="rId5"/>
          <a:stretch>
            <a:fillRect/>
          </a:stretch>
        </p:blipFill>
        <p:spPr>
          <a:xfrm>
            <a:off x="4971849" y="317142"/>
            <a:ext cx="7125858" cy="2844303"/>
          </a:xfrm>
          <a:prstGeom prst="rect">
            <a:avLst/>
          </a:prstGeom>
        </p:spPr>
      </p:pic>
    </p:spTree>
    <p:extLst>
      <p:ext uri="{BB962C8B-B14F-4D97-AF65-F5344CB8AC3E}">
        <p14:creationId xmlns:p14="http://schemas.microsoft.com/office/powerpoint/2010/main" val="263021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02" name="Title 1"/>
          <p:cNvSpPr txBox="1">
            <a:spLocks/>
          </p:cNvSpPr>
          <p:nvPr/>
        </p:nvSpPr>
        <p:spPr>
          <a:xfrm>
            <a:off x="0" y="453135"/>
            <a:ext cx="12192000" cy="855901"/>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Pathway dynamic correlation</a:t>
            </a:r>
            <a:endParaRPr lang="en-US" b="1" dirty="0">
              <a:solidFill>
                <a:schemeClr val="bg1"/>
              </a:solidFill>
            </a:endParaRPr>
          </a:p>
        </p:txBody>
      </p:sp>
      <p:pic>
        <p:nvPicPr>
          <p:cNvPr id="6" name="Content Placeholder 2"/>
          <p:cNvPicPr>
            <a:picLocks noGrp="1" noChangeAspect="1"/>
          </p:cNvPicPr>
          <p:nvPr>
            <p:ph idx="1"/>
          </p:nvPr>
        </p:nvPicPr>
        <p:blipFill>
          <a:blip r:embed="rId3"/>
          <a:stretch>
            <a:fillRect/>
          </a:stretch>
        </p:blipFill>
        <p:spPr>
          <a:xfrm>
            <a:off x="2243313" y="1428625"/>
            <a:ext cx="4063483" cy="1972032"/>
          </a:xfrm>
          <a:prstGeom prst="rect">
            <a:avLst/>
          </a:prstGeom>
        </p:spPr>
      </p:pic>
      <p:pic>
        <p:nvPicPr>
          <p:cNvPr id="7" name="Picture 6"/>
          <p:cNvPicPr>
            <a:picLocks noChangeAspect="1"/>
          </p:cNvPicPr>
          <p:nvPr/>
        </p:nvPicPr>
        <p:blipFill>
          <a:blip r:embed="rId4"/>
          <a:stretch>
            <a:fillRect/>
          </a:stretch>
        </p:blipFill>
        <p:spPr>
          <a:xfrm>
            <a:off x="6463348" y="1428625"/>
            <a:ext cx="4063483" cy="1972032"/>
          </a:xfrm>
          <a:prstGeom prst="rect">
            <a:avLst/>
          </a:prstGeom>
        </p:spPr>
      </p:pic>
      <p:pic>
        <p:nvPicPr>
          <p:cNvPr id="11" name="Picture 10"/>
          <p:cNvPicPr>
            <a:picLocks noChangeAspect="1"/>
          </p:cNvPicPr>
          <p:nvPr/>
        </p:nvPicPr>
        <p:blipFill>
          <a:blip r:embed="rId5"/>
          <a:stretch>
            <a:fillRect/>
          </a:stretch>
        </p:blipFill>
        <p:spPr>
          <a:xfrm>
            <a:off x="166348" y="3520246"/>
            <a:ext cx="6297000" cy="3337754"/>
          </a:xfrm>
          <a:prstGeom prst="rect">
            <a:avLst/>
          </a:prstGeom>
        </p:spPr>
      </p:pic>
      <p:pic>
        <p:nvPicPr>
          <p:cNvPr id="13" name="Picture 12"/>
          <p:cNvPicPr>
            <a:picLocks noChangeAspect="1"/>
          </p:cNvPicPr>
          <p:nvPr/>
        </p:nvPicPr>
        <p:blipFill>
          <a:blip r:embed="rId6"/>
          <a:stretch>
            <a:fillRect/>
          </a:stretch>
        </p:blipFill>
        <p:spPr>
          <a:xfrm>
            <a:off x="6723230" y="3520246"/>
            <a:ext cx="4997131" cy="3337754"/>
          </a:xfrm>
          <a:prstGeom prst="rect">
            <a:avLst/>
          </a:prstGeom>
        </p:spPr>
      </p:pic>
    </p:spTree>
    <p:extLst>
      <p:ext uri="{BB962C8B-B14F-4D97-AF65-F5344CB8AC3E}">
        <p14:creationId xmlns:p14="http://schemas.microsoft.com/office/powerpoint/2010/main" val="3044631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02" name="Title 1"/>
          <p:cNvSpPr txBox="1">
            <a:spLocks/>
          </p:cNvSpPr>
          <p:nvPr/>
        </p:nvSpPr>
        <p:spPr>
          <a:xfrm>
            <a:off x="0" y="453135"/>
            <a:ext cx="12192000" cy="855901"/>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Rolling window correlation</a:t>
            </a:r>
            <a:endParaRPr lang="en-US" b="1" dirty="0">
              <a:solidFill>
                <a:schemeClr val="bg1"/>
              </a:solidFill>
            </a:endParaRPr>
          </a:p>
        </p:txBody>
      </p:sp>
      <p:pic>
        <p:nvPicPr>
          <p:cNvPr id="8" name="Content Placeholder 2"/>
          <p:cNvPicPr>
            <a:picLocks noChangeAspect="1"/>
          </p:cNvPicPr>
          <p:nvPr/>
        </p:nvPicPr>
        <p:blipFill>
          <a:blip r:embed="rId3"/>
          <a:stretch>
            <a:fillRect/>
          </a:stretch>
        </p:blipFill>
        <p:spPr>
          <a:xfrm>
            <a:off x="881388" y="1457289"/>
            <a:ext cx="2417531" cy="1173242"/>
          </a:xfrm>
          <a:prstGeom prst="rect">
            <a:avLst/>
          </a:prstGeom>
        </p:spPr>
      </p:pic>
      <p:pic>
        <p:nvPicPr>
          <p:cNvPr id="9" name="Picture 8"/>
          <p:cNvPicPr>
            <a:picLocks noChangeAspect="1"/>
          </p:cNvPicPr>
          <p:nvPr/>
        </p:nvPicPr>
        <p:blipFill>
          <a:blip r:embed="rId4"/>
          <a:stretch>
            <a:fillRect/>
          </a:stretch>
        </p:blipFill>
        <p:spPr>
          <a:xfrm>
            <a:off x="3383764" y="1459074"/>
            <a:ext cx="2413853" cy="1171457"/>
          </a:xfrm>
          <a:prstGeom prst="rect">
            <a:avLst/>
          </a:prstGeom>
        </p:spPr>
      </p:pic>
      <p:pic>
        <p:nvPicPr>
          <p:cNvPr id="10" name="Picture 9"/>
          <p:cNvPicPr>
            <a:picLocks noChangeAspect="1"/>
          </p:cNvPicPr>
          <p:nvPr/>
        </p:nvPicPr>
        <p:blipFill>
          <a:blip r:embed="rId5"/>
          <a:stretch>
            <a:fillRect/>
          </a:stretch>
        </p:blipFill>
        <p:spPr>
          <a:xfrm>
            <a:off x="6517921" y="1457289"/>
            <a:ext cx="2417531" cy="1173242"/>
          </a:xfrm>
          <a:prstGeom prst="rect">
            <a:avLst/>
          </a:prstGeom>
        </p:spPr>
      </p:pic>
      <p:pic>
        <p:nvPicPr>
          <p:cNvPr id="12" name="Picture 11"/>
          <p:cNvPicPr>
            <a:picLocks noChangeAspect="1"/>
          </p:cNvPicPr>
          <p:nvPr/>
        </p:nvPicPr>
        <p:blipFill>
          <a:blip r:embed="rId6"/>
          <a:stretch>
            <a:fillRect/>
          </a:stretch>
        </p:blipFill>
        <p:spPr>
          <a:xfrm>
            <a:off x="9020297" y="1457289"/>
            <a:ext cx="2421902" cy="1175363"/>
          </a:xfrm>
          <a:prstGeom prst="rect">
            <a:avLst/>
          </a:prstGeom>
        </p:spPr>
      </p:pic>
      <p:pic>
        <p:nvPicPr>
          <p:cNvPr id="14" name="Picture 13"/>
          <p:cNvPicPr>
            <a:picLocks noChangeAspect="1"/>
          </p:cNvPicPr>
          <p:nvPr/>
        </p:nvPicPr>
        <p:blipFill>
          <a:blip r:embed="rId7"/>
          <a:stretch>
            <a:fillRect/>
          </a:stretch>
        </p:blipFill>
        <p:spPr>
          <a:xfrm>
            <a:off x="1039881" y="2778784"/>
            <a:ext cx="10006869" cy="3947154"/>
          </a:xfrm>
          <a:prstGeom prst="rect">
            <a:avLst/>
          </a:prstGeom>
        </p:spPr>
      </p:pic>
    </p:spTree>
    <p:extLst>
      <p:ext uri="{BB962C8B-B14F-4D97-AF65-F5344CB8AC3E}">
        <p14:creationId xmlns:p14="http://schemas.microsoft.com/office/powerpoint/2010/main" val="2820357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 name="Title 1"/>
          <p:cNvSpPr txBox="1">
            <a:spLocks/>
          </p:cNvSpPr>
          <p:nvPr/>
        </p:nvSpPr>
        <p:spPr>
          <a:xfrm>
            <a:off x="0" y="453135"/>
            <a:ext cx="12192000" cy="855901"/>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Time lagged Pearson correlation</a:t>
            </a:r>
          </a:p>
        </p:txBody>
      </p:sp>
      <p:sp>
        <p:nvSpPr>
          <p:cNvPr id="11" name="Freeform 10"/>
          <p:cNvSpPr/>
          <p:nvPr/>
        </p:nvSpPr>
        <p:spPr>
          <a:xfrm>
            <a:off x="3301537" y="2734853"/>
            <a:ext cx="3034145" cy="1203631"/>
          </a:xfrm>
          <a:custGeom>
            <a:avLst/>
            <a:gdLst>
              <a:gd name="connsiteX0" fmla="*/ 0 w 4372494"/>
              <a:gd name="connsiteY0" fmla="*/ 713180 h 1203631"/>
              <a:gd name="connsiteX1" fmla="*/ 914400 w 4372494"/>
              <a:gd name="connsiteY1" fmla="*/ 1203631 h 1203631"/>
              <a:gd name="connsiteX2" fmla="*/ 1862051 w 4372494"/>
              <a:gd name="connsiteY2" fmla="*/ 713180 h 1203631"/>
              <a:gd name="connsiteX3" fmla="*/ 3050771 w 4372494"/>
              <a:gd name="connsiteY3" fmla="*/ 6598 h 1203631"/>
              <a:gd name="connsiteX4" fmla="*/ 4372494 w 4372494"/>
              <a:gd name="connsiteY4" fmla="*/ 1162067 h 120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2494" h="1203631">
                <a:moveTo>
                  <a:pt x="0" y="713180"/>
                </a:moveTo>
                <a:cubicBezTo>
                  <a:pt x="302029" y="958405"/>
                  <a:pt x="604058" y="1203631"/>
                  <a:pt x="914400" y="1203631"/>
                </a:cubicBezTo>
                <a:cubicBezTo>
                  <a:pt x="1224742" y="1203631"/>
                  <a:pt x="1505989" y="912686"/>
                  <a:pt x="1862051" y="713180"/>
                </a:cubicBezTo>
                <a:cubicBezTo>
                  <a:pt x="2218113" y="513674"/>
                  <a:pt x="2632364" y="-68217"/>
                  <a:pt x="3050771" y="6598"/>
                </a:cubicBezTo>
                <a:cubicBezTo>
                  <a:pt x="3469178" y="81412"/>
                  <a:pt x="4051069" y="968103"/>
                  <a:pt x="4372494" y="116206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2373283" y="2734853"/>
            <a:ext cx="3034145" cy="1203631"/>
          </a:xfrm>
          <a:custGeom>
            <a:avLst/>
            <a:gdLst>
              <a:gd name="connsiteX0" fmla="*/ 0 w 4372494"/>
              <a:gd name="connsiteY0" fmla="*/ 713180 h 1203631"/>
              <a:gd name="connsiteX1" fmla="*/ 914400 w 4372494"/>
              <a:gd name="connsiteY1" fmla="*/ 1203631 h 1203631"/>
              <a:gd name="connsiteX2" fmla="*/ 1862051 w 4372494"/>
              <a:gd name="connsiteY2" fmla="*/ 713180 h 1203631"/>
              <a:gd name="connsiteX3" fmla="*/ 3050771 w 4372494"/>
              <a:gd name="connsiteY3" fmla="*/ 6598 h 1203631"/>
              <a:gd name="connsiteX4" fmla="*/ 4372494 w 4372494"/>
              <a:gd name="connsiteY4" fmla="*/ 1162067 h 120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2494" h="1203631">
                <a:moveTo>
                  <a:pt x="0" y="713180"/>
                </a:moveTo>
                <a:cubicBezTo>
                  <a:pt x="302029" y="958405"/>
                  <a:pt x="604058" y="1203631"/>
                  <a:pt x="914400" y="1203631"/>
                </a:cubicBezTo>
                <a:cubicBezTo>
                  <a:pt x="1224742" y="1203631"/>
                  <a:pt x="1505989" y="912686"/>
                  <a:pt x="1862051" y="713180"/>
                </a:cubicBezTo>
                <a:cubicBezTo>
                  <a:pt x="2218113" y="513674"/>
                  <a:pt x="2632364" y="-68217"/>
                  <a:pt x="3050771" y="6598"/>
                </a:cubicBezTo>
                <a:cubicBezTo>
                  <a:pt x="3469178" y="81412"/>
                  <a:pt x="4051069" y="968103"/>
                  <a:pt x="4372494" y="116206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2378825" y="4221049"/>
            <a:ext cx="5636029" cy="964344"/>
          </a:xfrm>
          <a:custGeom>
            <a:avLst/>
            <a:gdLst>
              <a:gd name="connsiteX0" fmla="*/ 0 w 7822276"/>
              <a:gd name="connsiteY0" fmla="*/ 964344 h 964344"/>
              <a:gd name="connsiteX1" fmla="*/ 4106487 w 7822276"/>
              <a:gd name="connsiteY1" fmla="*/ 68 h 964344"/>
              <a:gd name="connsiteX2" fmla="*/ 7822276 w 7822276"/>
              <a:gd name="connsiteY2" fmla="*/ 914468 h 964344"/>
            </a:gdLst>
            <a:ahLst/>
            <a:cxnLst>
              <a:cxn ang="0">
                <a:pos x="connsiteX0" y="connsiteY0"/>
              </a:cxn>
              <a:cxn ang="0">
                <a:pos x="connsiteX1" y="connsiteY1"/>
              </a:cxn>
              <a:cxn ang="0">
                <a:pos x="connsiteX2" y="connsiteY2"/>
              </a:cxn>
            </a:cxnLst>
            <a:rect l="l" t="t" r="r" b="b"/>
            <a:pathLst>
              <a:path w="7822276" h="964344">
                <a:moveTo>
                  <a:pt x="0" y="964344"/>
                </a:moveTo>
                <a:cubicBezTo>
                  <a:pt x="1401387" y="486362"/>
                  <a:pt x="2802774" y="8381"/>
                  <a:pt x="4106487" y="68"/>
                </a:cubicBezTo>
                <a:cubicBezTo>
                  <a:pt x="5410200" y="-8245"/>
                  <a:pt x="7085214" y="741286"/>
                  <a:pt x="7822276" y="914468"/>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378825" y="2734853"/>
            <a:ext cx="5636029" cy="12036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86035" y="4382310"/>
            <a:ext cx="1781706" cy="369332"/>
          </a:xfrm>
          <a:prstGeom prst="rect">
            <a:avLst/>
          </a:prstGeom>
          <a:noFill/>
        </p:spPr>
        <p:txBody>
          <a:bodyPr wrap="none" rtlCol="0">
            <a:spAutoFit/>
          </a:bodyPr>
          <a:lstStyle/>
          <a:p>
            <a:r>
              <a:rPr lang="en-US" dirty="0" smtClean="0"/>
              <a:t>Cross-correlation</a:t>
            </a:r>
            <a:endParaRPr lang="en-US" dirty="0"/>
          </a:p>
        </p:txBody>
      </p:sp>
      <p:sp>
        <p:nvSpPr>
          <p:cNvPr id="18" name="TextBox 17"/>
          <p:cNvSpPr txBox="1"/>
          <p:nvPr/>
        </p:nvSpPr>
        <p:spPr>
          <a:xfrm>
            <a:off x="480261" y="3152002"/>
            <a:ext cx="1951047" cy="369332"/>
          </a:xfrm>
          <a:prstGeom prst="rect">
            <a:avLst/>
          </a:prstGeom>
          <a:noFill/>
        </p:spPr>
        <p:txBody>
          <a:bodyPr wrap="none" rtlCol="0">
            <a:spAutoFit/>
          </a:bodyPr>
          <a:lstStyle/>
          <a:p>
            <a:r>
              <a:rPr lang="en-US" dirty="0" smtClean="0"/>
              <a:t>Reporter dynamics</a:t>
            </a:r>
            <a:endParaRPr lang="en-US" dirty="0"/>
          </a:p>
        </p:txBody>
      </p:sp>
      <p:sp>
        <p:nvSpPr>
          <p:cNvPr id="19" name="TextBox 18"/>
          <p:cNvSpPr txBox="1"/>
          <p:nvPr/>
        </p:nvSpPr>
        <p:spPr>
          <a:xfrm>
            <a:off x="3475549" y="5240014"/>
            <a:ext cx="3564502" cy="369332"/>
          </a:xfrm>
          <a:prstGeom prst="rect">
            <a:avLst/>
          </a:prstGeom>
          <a:noFill/>
        </p:spPr>
        <p:txBody>
          <a:bodyPr wrap="none" rtlCol="0">
            <a:spAutoFit/>
          </a:bodyPr>
          <a:lstStyle/>
          <a:p>
            <a:r>
              <a:rPr lang="en-US" dirty="0" smtClean="0"/>
              <a:t>Offset between Red &amp; Blue (frames)</a:t>
            </a:r>
            <a:endParaRPr lang="en-US" dirty="0"/>
          </a:p>
        </p:txBody>
      </p:sp>
      <p:sp>
        <p:nvSpPr>
          <p:cNvPr id="20" name="Rectangle 19"/>
          <p:cNvSpPr/>
          <p:nvPr/>
        </p:nvSpPr>
        <p:spPr>
          <a:xfrm>
            <a:off x="0" y="1796534"/>
            <a:ext cx="6726382" cy="646331"/>
          </a:xfrm>
          <a:prstGeom prst="rect">
            <a:avLst/>
          </a:prstGeom>
        </p:spPr>
        <p:txBody>
          <a:bodyPr wrap="square">
            <a:spAutoFit/>
          </a:bodyPr>
          <a:lstStyle/>
          <a:p>
            <a:r>
              <a:rPr lang="en-US" dirty="0">
                <a:solidFill>
                  <a:srgbClr val="292929"/>
                </a:solidFill>
                <a:latin typeface="medium-content-serif-font"/>
              </a:rPr>
              <a:t>Time lagged cross correlation (TLCC) can identify directionality between </a:t>
            </a:r>
            <a:r>
              <a:rPr lang="en-US" dirty="0">
                <a:solidFill>
                  <a:srgbClr val="292929"/>
                </a:solidFill>
              </a:rPr>
              <a:t>two</a:t>
            </a:r>
            <a:r>
              <a:rPr lang="en-US" dirty="0">
                <a:solidFill>
                  <a:srgbClr val="292929"/>
                </a:solidFill>
                <a:latin typeface="medium-content-serif-font"/>
              </a:rPr>
              <a:t> signals such as a leader-follower relationship </a:t>
            </a:r>
            <a:endParaRPr lang="en-US" dirty="0"/>
          </a:p>
        </p:txBody>
      </p:sp>
      <p:sp>
        <p:nvSpPr>
          <p:cNvPr id="21" name="Rectangle 20"/>
          <p:cNvSpPr/>
          <p:nvPr/>
        </p:nvSpPr>
        <p:spPr>
          <a:xfrm>
            <a:off x="2431308" y="3981762"/>
            <a:ext cx="5578004" cy="1203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373283" y="3981762"/>
            <a:ext cx="5636029" cy="12036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Content Placeholder 5"/>
          <p:cNvPicPr>
            <a:picLocks noGrp="1" noChangeAspect="1"/>
          </p:cNvPicPr>
          <p:nvPr>
            <p:ph idx="1"/>
          </p:nvPr>
        </p:nvPicPr>
        <p:blipFill rotWithShape="1">
          <a:blip r:embed="rId3"/>
          <a:srcRect r="72903" b="66942"/>
          <a:stretch/>
        </p:blipFill>
        <p:spPr>
          <a:xfrm>
            <a:off x="8147254" y="2442865"/>
            <a:ext cx="3694587" cy="3390044"/>
          </a:xfrm>
          <a:prstGeom prst="rect">
            <a:avLst/>
          </a:prstGeom>
        </p:spPr>
      </p:pic>
      <p:sp>
        <p:nvSpPr>
          <p:cNvPr id="2" name="TextBox 1"/>
          <p:cNvSpPr txBox="1"/>
          <p:nvPr/>
        </p:nvSpPr>
        <p:spPr>
          <a:xfrm>
            <a:off x="8257847" y="5709036"/>
            <a:ext cx="3607847" cy="369332"/>
          </a:xfrm>
          <a:prstGeom prst="rect">
            <a:avLst/>
          </a:prstGeom>
          <a:noFill/>
        </p:spPr>
        <p:txBody>
          <a:bodyPr wrap="none" rtlCol="0">
            <a:spAutoFit/>
          </a:bodyPr>
          <a:lstStyle/>
          <a:p>
            <a:r>
              <a:rPr lang="en-US" dirty="0" smtClean="0"/>
              <a:t>Reporter 1 lead &lt; 0 &lt; reporter 2 lead</a:t>
            </a:r>
            <a:endParaRPr lang="en-US" dirty="0"/>
          </a:p>
        </p:txBody>
      </p:sp>
    </p:spTree>
    <p:extLst>
      <p:ext uri="{BB962C8B-B14F-4D97-AF65-F5344CB8AC3E}">
        <p14:creationId xmlns:p14="http://schemas.microsoft.com/office/powerpoint/2010/main" val="3263551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repeatCount="indefinite" accel="50000" decel="50000" fill="hold" grpId="0" nodeType="clickEffect">
                                  <p:stCondLst>
                                    <p:cond delay="0"/>
                                  </p:stCondLst>
                                  <p:childTnLst>
                                    <p:animMotion origin="layout" path="M -4.16667E-7 2.22222E-6 L 0.21016 0.00162 " pathEditMode="relative" rAng="0" ptsTypes="AA">
                                      <p:cBhvr>
                                        <p:cTn id="6" dur="3000" fill="hold"/>
                                        <p:tgtEl>
                                          <p:spTgt spid="13"/>
                                        </p:tgtEl>
                                        <p:attrNameLst>
                                          <p:attrName>ppt_x</p:attrName>
                                          <p:attrName>ppt_y</p:attrName>
                                        </p:attrNameLst>
                                      </p:cBhvr>
                                      <p:rCtr x="10508" y="69"/>
                                    </p:animMotion>
                                  </p:childTnLst>
                                </p:cTn>
                              </p:par>
                              <p:par>
                                <p:cTn id="7" presetID="42" presetClass="path" presetSubtype="0" repeatCount="indefinite" accel="50000" decel="50000" fill="hold" grpId="0" nodeType="withEffect">
                                  <p:stCondLst>
                                    <p:cond delay="0"/>
                                  </p:stCondLst>
                                  <p:childTnLst>
                                    <p:animMotion origin="layout" path="M 5E-6 -2.22222E-6 L 0.5323 0.00301 " pathEditMode="relative" rAng="0" ptsTypes="AA">
                                      <p:cBhvr>
                                        <p:cTn id="8" dur="3000" fill="hold"/>
                                        <p:tgtEl>
                                          <p:spTgt spid="21"/>
                                        </p:tgtEl>
                                        <p:attrNameLst>
                                          <p:attrName>ppt_x</p:attrName>
                                          <p:attrName>ppt_y</p:attrName>
                                        </p:attrNameLst>
                                      </p:cBhvr>
                                      <p:rCtr x="26615"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594618"/>
            <a:ext cx="10515600" cy="4351338"/>
          </a:xfrm>
        </p:spPr>
        <p:txBody>
          <a:bodyPr>
            <a:normAutofit fontScale="85000" lnSpcReduction="20000"/>
          </a:bodyPr>
          <a:lstStyle/>
          <a:p>
            <a:r>
              <a:rPr lang="en-US" dirty="0" smtClean="0">
                <a:solidFill>
                  <a:schemeClr val="bg1"/>
                </a:solidFill>
              </a:rPr>
              <a:t>Test algorithms:</a:t>
            </a:r>
          </a:p>
          <a:p>
            <a:pPr lvl="1"/>
            <a:r>
              <a:rPr lang="en-US" dirty="0" smtClean="0">
                <a:solidFill>
                  <a:schemeClr val="bg1"/>
                </a:solidFill>
              </a:rPr>
              <a:t>Dynamic time wrap + hierarchical clustering (better clustering method?)</a:t>
            </a:r>
          </a:p>
          <a:p>
            <a:pPr lvl="1"/>
            <a:r>
              <a:rPr lang="en-US" dirty="0" err="1" smtClean="0">
                <a:solidFill>
                  <a:schemeClr val="bg1"/>
                </a:solidFill>
              </a:rPr>
              <a:t>Timeserieskmeans</a:t>
            </a:r>
            <a:r>
              <a:rPr lang="en-US" dirty="0" smtClean="0">
                <a:solidFill>
                  <a:schemeClr val="bg1"/>
                </a:solidFill>
              </a:rPr>
              <a:t> (https://tslearn.readthedocs.io/en/stable/gen_modules/clustering/tslearn.clustering.TimeSeriesKMeans.html)</a:t>
            </a:r>
          </a:p>
          <a:p>
            <a:pPr lvl="1"/>
            <a:r>
              <a:rPr lang="en-US" dirty="0" smtClean="0">
                <a:solidFill>
                  <a:schemeClr val="bg1"/>
                </a:solidFill>
              </a:rPr>
              <a:t>Clustering based on multiple pathways?</a:t>
            </a:r>
          </a:p>
          <a:p>
            <a:endParaRPr lang="en-US" dirty="0">
              <a:solidFill>
                <a:schemeClr val="bg1"/>
              </a:solidFill>
            </a:endParaRPr>
          </a:p>
          <a:p>
            <a:r>
              <a:rPr lang="en-US" dirty="0" smtClean="0">
                <a:solidFill>
                  <a:schemeClr val="bg1"/>
                </a:solidFill>
              </a:rPr>
              <a:t>Pipeline optimization:</a:t>
            </a:r>
          </a:p>
          <a:p>
            <a:pPr lvl="1"/>
            <a:r>
              <a:rPr lang="en-US" dirty="0" smtClean="0">
                <a:solidFill>
                  <a:schemeClr val="bg1"/>
                </a:solidFill>
              </a:rPr>
              <a:t>FIJI </a:t>
            </a:r>
            <a:r>
              <a:rPr lang="en-US" dirty="0" err="1" smtClean="0">
                <a:solidFill>
                  <a:schemeClr val="bg1"/>
                </a:solidFill>
              </a:rPr>
              <a:t>ImageJ</a:t>
            </a:r>
            <a:r>
              <a:rPr lang="en-US" dirty="0" smtClean="0">
                <a:solidFill>
                  <a:schemeClr val="bg1"/>
                </a:solidFill>
              </a:rPr>
              <a:t> (java-based macro) – get slows after run</a:t>
            </a:r>
          </a:p>
          <a:p>
            <a:pPr lvl="1"/>
            <a:endParaRPr lang="en-US" dirty="0">
              <a:solidFill>
                <a:schemeClr val="bg1"/>
              </a:solidFill>
            </a:endParaRPr>
          </a:p>
          <a:p>
            <a:r>
              <a:rPr lang="en-US" dirty="0" smtClean="0">
                <a:solidFill>
                  <a:schemeClr val="bg1"/>
                </a:solidFill>
              </a:rPr>
              <a:t>Python code optimization:</a:t>
            </a:r>
          </a:p>
          <a:p>
            <a:pPr lvl="1"/>
            <a:r>
              <a:rPr lang="en-US" dirty="0" smtClean="0">
                <a:solidFill>
                  <a:schemeClr val="bg1"/>
                </a:solidFill>
              </a:rPr>
              <a:t>Check &amp; clean-up my codes</a:t>
            </a:r>
          </a:p>
          <a:p>
            <a:pPr lvl="1"/>
            <a:r>
              <a:rPr lang="en-US" dirty="0" smtClean="0">
                <a:solidFill>
                  <a:schemeClr val="bg1"/>
                </a:solidFill>
              </a:rPr>
              <a:t>Introduce quality check steps &amp; output check results?</a:t>
            </a:r>
          </a:p>
          <a:p>
            <a:pPr lvl="1"/>
            <a:r>
              <a:rPr lang="en-US" dirty="0" smtClean="0">
                <a:solidFill>
                  <a:schemeClr val="bg1"/>
                </a:solidFill>
              </a:rPr>
              <a:t>Combine scripts </a:t>
            </a:r>
          </a:p>
          <a:p>
            <a:pPr lvl="1"/>
            <a:endParaRPr lang="en-US" dirty="0" smtClean="0">
              <a:solidFill>
                <a:schemeClr val="bg1"/>
              </a:solidFill>
            </a:endParaRPr>
          </a:p>
        </p:txBody>
      </p:sp>
      <p:sp>
        <p:nvSpPr>
          <p:cNvPr id="4" name="Title 1"/>
          <p:cNvSpPr txBox="1">
            <a:spLocks/>
          </p:cNvSpPr>
          <p:nvPr/>
        </p:nvSpPr>
        <p:spPr>
          <a:xfrm>
            <a:off x="0" y="453135"/>
            <a:ext cx="12192000" cy="855901"/>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More to do…</a:t>
            </a:r>
            <a:endParaRPr lang="en-US" b="1" dirty="0">
              <a:solidFill>
                <a:schemeClr val="bg1"/>
              </a:solidFill>
            </a:endParaRPr>
          </a:p>
        </p:txBody>
      </p:sp>
    </p:spTree>
    <p:extLst>
      <p:ext uri="{BB962C8B-B14F-4D97-AF65-F5344CB8AC3E}">
        <p14:creationId xmlns:p14="http://schemas.microsoft.com/office/powerpoint/2010/main" val="3737970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502" name="Arrow: U-Turn 501">
            <a:extLst>
              <a:ext uri="{FF2B5EF4-FFF2-40B4-BE49-F238E27FC236}">
                <a16:creationId xmlns:a16="http://schemas.microsoft.com/office/drawing/2014/main" id="{603A6B52-EC06-41BF-99A6-66C79C0102E7}"/>
              </a:ext>
            </a:extLst>
          </p:cNvPr>
          <p:cNvSpPr/>
          <p:nvPr/>
        </p:nvSpPr>
        <p:spPr>
          <a:xfrm rot="16200000">
            <a:off x="-1325949" y="3357664"/>
            <a:ext cx="5084738" cy="575200"/>
          </a:xfrm>
          <a:prstGeom prst="utur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endParaRPr>
          </a:p>
        </p:txBody>
      </p:sp>
      <p:sp>
        <p:nvSpPr>
          <p:cNvPr id="500" name="Arrow: U-Turn 499">
            <a:extLst>
              <a:ext uri="{FF2B5EF4-FFF2-40B4-BE49-F238E27FC236}">
                <a16:creationId xmlns:a16="http://schemas.microsoft.com/office/drawing/2014/main" id="{66EAA5BD-37F4-43DB-9C42-005FD10510CB}"/>
              </a:ext>
            </a:extLst>
          </p:cNvPr>
          <p:cNvSpPr/>
          <p:nvPr/>
        </p:nvSpPr>
        <p:spPr>
          <a:xfrm rot="5400000">
            <a:off x="8966088" y="3618282"/>
            <a:ext cx="4650998" cy="575200"/>
          </a:xfrm>
          <a:prstGeom prst="utur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endParaRPr>
          </a:p>
        </p:txBody>
      </p:sp>
      <p:sp>
        <p:nvSpPr>
          <p:cNvPr id="453" name="Arrow: U-Turn 452">
            <a:extLst>
              <a:ext uri="{FF2B5EF4-FFF2-40B4-BE49-F238E27FC236}">
                <a16:creationId xmlns:a16="http://schemas.microsoft.com/office/drawing/2014/main" id="{F4646BF3-4502-4A3A-946A-A762055E23F6}"/>
              </a:ext>
            </a:extLst>
          </p:cNvPr>
          <p:cNvSpPr/>
          <p:nvPr/>
        </p:nvSpPr>
        <p:spPr>
          <a:xfrm>
            <a:off x="3401155" y="632363"/>
            <a:ext cx="7559521" cy="575200"/>
          </a:xfrm>
          <a:prstGeom prst="utur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solidFill>
                <a:schemeClr val="tx1"/>
              </a:solidFill>
            </a:endParaRPr>
          </a:p>
        </p:txBody>
      </p:sp>
      <p:pic>
        <p:nvPicPr>
          <p:cNvPr id="1026" name="Picture 2" descr="https://abm-website-assets.s3.amazonaws.com/rdmag.com/s3fs-public/styles/content_body_image/public/embedded_image/2018/03/lungcancer.jpg?itok=uKxSWXYj">
            <a:extLst>
              <a:ext uri="{FF2B5EF4-FFF2-40B4-BE49-F238E27FC236}">
                <a16:creationId xmlns:a16="http://schemas.microsoft.com/office/drawing/2014/main" id="{90EC6CA6-BAB7-4D5E-8C10-75D69FA2D1E6}"/>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239108" y="477720"/>
            <a:ext cx="1728051" cy="1725892"/>
          </a:xfrm>
          <a:prstGeom prst="rect">
            <a:avLst/>
          </a:prstGeom>
          <a:noFill/>
          <a:extLst>
            <a:ext uri="{909E8E84-426E-40DD-AFC4-6F175D3DCCD1}">
              <a14:hiddenFill xmlns:a14="http://schemas.microsoft.com/office/drawing/2010/main">
                <a:solidFill>
                  <a:srgbClr val="FFFFFF"/>
                </a:solidFill>
              </a14:hiddenFill>
            </a:ext>
          </a:extLst>
        </p:spPr>
      </p:pic>
      <p:sp>
        <p:nvSpPr>
          <p:cNvPr id="1062" name="Flowchart: Alternate Process 1061">
            <a:extLst>
              <a:ext uri="{FF2B5EF4-FFF2-40B4-BE49-F238E27FC236}">
                <a16:creationId xmlns:a16="http://schemas.microsoft.com/office/drawing/2014/main" id="{DC90CDE4-D1D6-4D8E-B34F-9F3B6D3DE821}"/>
              </a:ext>
            </a:extLst>
          </p:cNvPr>
          <p:cNvSpPr/>
          <p:nvPr/>
        </p:nvSpPr>
        <p:spPr>
          <a:xfrm>
            <a:off x="3726335" y="2393095"/>
            <a:ext cx="4739331" cy="1460239"/>
          </a:xfrm>
          <a:prstGeom prst="flowChartAlternateProcess">
            <a:avLst/>
          </a:prstGeom>
          <a:solidFill>
            <a:schemeClr val="bg2">
              <a:lumMod val="90000"/>
            </a:schemeClr>
          </a:solidFill>
          <a:ln w="9525" cap="flat" cmpd="sng" algn="ctr">
            <a:solidFill>
              <a:schemeClr val="accent1"/>
            </a:solidFill>
            <a:prstDash val="solid"/>
            <a:round/>
            <a:headEnd type="none" w="med" len="med"/>
            <a:tailEnd type="none" w="med" len="med"/>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accent1"/>
          </a:fontRef>
        </p:style>
        <p:txBody>
          <a:bodyPr rtlCol="0" anchor="ctr"/>
          <a:lstStyle/>
          <a:p>
            <a:pPr algn="ctr"/>
            <a:r>
              <a:rPr lang="en-US" sz="2800" b="1" dirty="0"/>
              <a:t>Tumor functionality-informed precision medicine</a:t>
            </a:r>
          </a:p>
          <a:p>
            <a:pPr algn="ctr"/>
            <a:r>
              <a:rPr lang="en-US" sz="2800" b="1" u="sng" dirty="0">
                <a:solidFill>
                  <a:schemeClr val="accent1">
                    <a:lumMod val="75000"/>
                  </a:schemeClr>
                </a:solidFill>
              </a:rPr>
              <a:t>48-72h elapsed time</a:t>
            </a:r>
          </a:p>
        </p:txBody>
      </p:sp>
      <p:sp>
        <p:nvSpPr>
          <p:cNvPr id="1063" name="TextBox 1062">
            <a:extLst>
              <a:ext uri="{FF2B5EF4-FFF2-40B4-BE49-F238E27FC236}">
                <a16:creationId xmlns:a16="http://schemas.microsoft.com/office/drawing/2014/main" id="{0C4BB85B-5720-4FE5-AF76-64BF9EE1A745}"/>
              </a:ext>
            </a:extLst>
          </p:cNvPr>
          <p:cNvSpPr txBox="1"/>
          <p:nvPr/>
        </p:nvSpPr>
        <p:spPr>
          <a:xfrm>
            <a:off x="1367613" y="743338"/>
            <a:ext cx="987445" cy="1243201"/>
          </a:xfrm>
          <a:prstGeom prst="rect">
            <a:avLst/>
          </a:prstGeom>
          <a:noFill/>
        </p:spPr>
        <p:txBody>
          <a:bodyPr wrap="square" rtlCol="0">
            <a:spAutoFit/>
          </a:bodyPr>
          <a:lstStyle/>
          <a:p>
            <a:r>
              <a:rPr lang="en-US" dirty="0">
                <a:solidFill>
                  <a:schemeClr val="accent2">
                    <a:lumMod val="60000"/>
                    <a:lumOff val="40000"/>
                  </a:schemeClr>
                </a:solidFill>
              </a:rPr>
              <a:t>Tumor biopsy / resected tumor</a:t>
            </a:r>
          </a:p>
        </p:txBody>
      </p:sp>
      <p:grpSp>
        <p:nvGrpSpPr>
          <p:cNvPr id="114" name="Group 113">
            <a:extLst>
              <a:ext uri="{FF2B5EF4-FFF2-40B4-BE49-F238E27FC236}">
                <a16:creationId xmlns:a16="http://schemas.microsoft.com/office/drawing/2014/main" id="{6C288A5B-8467-4D07-8349-7C199FAFC751}"/>
              </a:ext>
            </a:extLst>
          </p:cNvPr>
          <p:cNvGrpSpPr/>
          <p:nvPr/>
        </p:nvGrpSpPr>
        <p:grpSpPr>
          <a:xfrm rot="15508806">
            <a:off x="8337571" y="1291483"/>
            <a:ext cx="499510" cy="496300"/>
            <a:chOff x="5892615" y="4859981"/>
            <a:chExt cx="1173382" cy="1175338"/>
          </a:xfrm>
        </p:grpSpPr>
        <p:sp>
          <p:nvSpPr>
            <p:cNvPr id="115" name="Hexagon 114">
              <a:extLst>
                <a:ext uri="{FF2B5EF4-FFF2-40B4-BE49-F238E27FC236}">
                  <a16:creationId xmlns:a16="http://schemas.microsoft.com/office/drawing/2014/main" id="{71B0F0EE-3C5A-499E-88BF-EAAA01A9A9D7}"/>
                </a:ext>
              </a:extLst>
            </p:cNvPr>
            <p:cNvSpPr/>
            <p:nvPr/>
          </p:nvSpPr>
          <p:spPr>
            <a:xfrm>
              <a:off x="6152484" y="5134191"/>
              <a:ext cx="627002" cy="639950"/>
            </a:xfrm>
            <a:prstGeom prst="hexagon">
              <a:avLst/>
            </a:prstGeom>
            <a:solidFill>
              <a:schemeClr val="accent6">
                <a:lumMod val="40000"/>
                <a:lumOff val="60000"/>
              </a:schemeClr>
            </a:solidFill>
            <a:ln w="19050">
              <a:solidFill>
                <a:srgbClr val="00B0F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4">
              <p14:nvContentPartPr>
                <p14:cNvPr id="116" name="Ink 115">
                  <a:extLst>
                    <a:ext uri="{FF2B5EF4-FFF2-40B4-BE49-F238E27FC236}">
                      <a16:creationId xmlns:a16="http://schemas.microsoft.com/office/drawing/2014/main" id="{47ACE1A9-B644-45D5-AFB3-A27282037290}"/>
                    </a:ext>
                  </a:extLst>
                </p14:cNvPr>
                <p14:cNvContentPartPr/>
                <p14:nvPr/>
              </p14:nvContentPartPr>
              <p14:xfrm rot="15440985">
                <a:off x="6333597" y="5298430"/>
                <a:ext cx="285480" cy="298440"/>
              </p14:xfrm>
            </p:contentPart>
          </mc:Choice>
          <mc:Fallback xmlns="">
            <p:pic>
              <p:nvPicPr>
                <p:cNvPr id="116" name="Ink 115">
                  <a:extLst>
                    <a:ext uri="{FF2B5EF4-FFF2-40B4-BE49-F238E27FC236}">
                      <a16:creationId xmlns:a16="http://schemas.microsoft.com/office/drawing/2014/main" id="{47ACE1A9-B644-45D5-AFB3-A27282037290}"/>
                    </a:ext>
                  </a:extLst>
                </p:cNvPr>
                <p:cNvPicPr/>
                <p:nvPr/>
              </p:nvPicPr>
              <p:blipFill>
                <a:blip r:embed="rId5"/>
                <a:stretch>
                  <a:fillRect/>
                </a:stretch>
              </p:blipFill>
              <p:spPr>
                <a:xfrm rot="15440985">
                  <a:off x="6315701" y="5276449"/>
                  <a:ext cx="324680" cy="343248"/>
                </a:xfrm>
                <a:prstGeom prst="rect">
                  <a:avLst/>
                </a:prstGeom>
              </p:spPr>
            </p:pic>
          </mc:Fallback>
        </mc:AlternateContent>
        <p:sp>
          <p:nvSpPr>
            <p:cNvPr id="117" name="Oval 116">
              <a:extLst>
                <a:ext uri="{FF2B5EF4-FFF2-40B4-BE49-F238E27FC236}">
                  <a16:creationId xmlns:a16="http://schemas.microsoft.com/office/drawing/2014/main" id="{6C7481AD-CB07-46DC-8C16-A642AC518400}"/>
                </a:ext>
              </a:extLst>
            </p:cNvPr>
            <p:cNvSpPr/>
            <p:nvPr/>
          </p:nvSpPr>
          <p:spPr>
            <a:xfrm>
              <a:off x="6142890" y="5114203"/>
              <a:ext cx="666894" cy="66689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8" name="Group 117">
              <a:extLst>
                <a:ext uri="{FF2B5EF4-FFF2-40B4-BE49-F238E27FC236}">
                  <a16:creationId xmlns:a16="http://schemas.microsoft.com/office/drawing/2014/main" id="{44F7B834-9A25-4C28-A4F0-031A4AA75962}"/>
                </a:ext>
              </a:extLst>
            </p:cNvPr>
            <p:cNvGrpSpPr/>
            <p:nvPr/>
          </p:nvGrpSpPr>
          <p:grpSpPr>
            <a:xfrm>
              <a:off x="6342444" y="4859981"/>
              <a:ext cx="247507" cy="248910"/>
              <a:chOff x="7180338" y="4125113"/>
              <a:chExt cx="247507" cy="248910"/>
            </a:xfrm>
          </p:grpSpPr>
          <p:cxnSp>
            <p:nvCxnSpPr>
              <p:cNvPr id="140" name="Straight Connector 139">
                <a:extLst>
                  <a:ext uri="{FF2B5EF4-FFF2-40B4-BE49-F238E27FC236}">
                    <a16:creationId xmlns:a16="http://schemas.microsoft.com/office/drawing/2014/main" id="{77947E73-5090-4B48-B362-B504B4B906B5}"/>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141" name="Oval 140">
                <a:extLst>
                  <a:ext uri="{FF2B5EF4-FFF2-40B4-BE49-F238E27FC236}">
                    <a16:creationId xmlns:a16="http://schemas.microsoft.com/office/drawing/2014/main" id="{54A77CDE-970E-445B-84F3-702041410600}"/>
                  </a:ext>
                </a:extLst>
              </p:cNvPr>
              <p:cNvSpPr/>
              <p:nvPr/>
            </p:nvSpPr>
            <p:spPr>
              <a:xfrm>
                <a:off x="7180338"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nvGrpSpPr>
            <p:cNvPr id="119" name="Group 118">
              <a:extLst>
                <a:ext uri="{FF2B5EF4-FFF2-40B4-BE49-F238E27FC236}">
                  <a16:creationId xmlns:a16="http://schemas.microsoft.com/office/drawing/2014/main" id="{D9D2B1E2-5193-4F0A-B0FA-71DE7B253227}"/>
                </a:ext>
              </a:extLst>
            </p:cNvPr>
            <p:cNvGrpSpPr/>
            <p:nvPr/>
          </p:nvGrpSpPr>
          <p:grpSpPr>
            <a:xfrm rot="2700000">
              <a:off x="6678066" y="4993866"/>
              <a:ext cx="247507" cy="248910"/>
              <a:chOff x="7184571" y="4125113"/>
              <a:chExt cx="247507" cy="248910"/>
            </a:xfrm>
          </p:grpSpPr>
          <p:cxnSp>
            <p:nvCxnSpPr>
              <p:cNvPr id="138" name="Straight Connector 137">
                <a:extLst>
                  <a:ext uri="{FF2B5EF4-FFF2-40B4-BE49-F238E27FC236}">
                    <a16:creationId xmlns:a16="http://schemas.microsoft.com/office/drawing/2014/main" id="{B8E21463-B3C7-4830-B22B-F5293F951121}"/>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139" name="Oval 138">
                <a:extLst>
                  <a:ext uri="{FF2B5EF4-FFF2-40B4-BE49-F238E27FC236}">
                    <a16:creationId xmlns:a16="http://schemas.microsoft.com/office/drawing/2014/main" id="{1374C63A-4724-49DA-A876-5FF6B9829933}"/>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0" name="Group 119">
              <a:extLst>
                <a:ext uri="{FF2B5EF4-FFF2-40B4-BE49-F238E27FC236}">
                  <a16:creationId xmlns:a16="http://schemas.microsoft.com/office/drawing/2014/main" id="{A324F35A-511B-4044-A9CB-6332A6CB5A75}"/>
                </a:ext>
              </a:extLst>
            </p:cNvPr>
            <p:cNvGrpSpPr/>
            <p:nvPr/>
          </p:nvGrpSpPr>
          <p:grpSpPr>
            <a:xfrm rot="5400000">
              <a:off x="6817788" y="5318962"/>
              <a:ext cx="247507" cy="248910"/>
              <a:chOff x="7184571" y="4125113"/>
              <a:chExt cx="247507" cy="248910"/>
            </a:xfrm>
          </p:grpSpPr>
          <p:cxnSp>
            <p:nvCxnSpPr>
              <p:cNvPr id="136" name="Straight Connector 135">
                <a:extLst>
                  <a:ext uri="{FF2B5EF4-FFF2-40B4-BE49-F238E27FC236}">
                    <a16:creationId xmlns:a16="http://schemas.microsoft.com/office/drawing/2014/main" id="{C2FA7C86-DF43-496E-ADDE-1A1969124C2B}"/>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137" name="Oval 136">
                <a:extLst>
                  <a:ext uri="{FF2B5EF4-FFF2-40B4-BE49-F238E27FC236}">
                    <a16:creationId xmlns:a16="http://schemas.microsoft.com/office/drawing/2014/main" id="{A868F3C2-E1A4-4E65-8E83-0933890FC881}"/>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1" name="Group 120">
              <a:extLst>
                <a:ext uri="{FF2B5EF4-FFF2-40B4-BE49-F238E27FC236}">
                  <a16:creationId xmlns:a16="http://schemas.microsoft.com/office/drawing/2014/main" id="{35A666A8-8CC7-4A19-A81D-939EF6CFAFF8}"/>
                </a:ext>
              </a:extLst>
            </p:cNvPr>
            <p:cNvGrpSpPr/>
            <p:nvPr/>
          </p:nvGrpSpPr>
          <p:grpSpPr>
            <a:xfrm rot="8100000">
              <a:off x="6686559" y="5650921"/>
              <a:ext cx="247507" cy="248910"/>
              <a:chOff x="7184571" y="4125113"/>
              <a:chExt cx="247507" cy="248910"/>
            </a:xfrm>
          </p:grpSpPr>
          <p:cxnSp>
            <p:nvCxnSpPr>
              <p:cNvPr id="134" name="Straight Connector 133">
                <a:extLst>
                  <a:ext uri="{FF2B5EF4-FFF2-40B4-BE49-F238E27FC236}">
                    <a16:creationId xmlns:a16="http://schemas.microsoft.com/office/drawing/2014/main" id="{5395FEFD-0144-4AFD-8901-4BB949114F30}"/>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135" name="Oval 134">
                <a:extLst>
                  <a:ext uri="{FF2B5EF4-FFF2-40B4-BE49-F238E27FC236}">
                    <a16:creationId xmlns:a16="http://schemas.microsoft.com/office/drawing/2014/main" id="{8B8C60D9-B6F9-4C81-984C-EAEADF63C052}"/>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 name="Group 121">
              <a:extLst>
                <a:ext uri="{FF2B5EF4-FFF2-40B4-BE49-F238E27FC236}">
                  <a16:creationId xmlns:a16="http://schemas.microsoft.com/office/drawing/2014/main" id="{FBE7D77F-7ED0-413A-90D5-670A0D230138}"/>
                </a:ext>
              </a:extLst>
            </p:cNvPr>
            <p:cNvGrpSpPr/>
            <p:nvPr/>
          </p:nvGrpSpPr>
          <p:grpSpPr>
            <a:xfrm rot="10800000">
              <a:off x="6352583" y="5786409"/>
              <a:ext cx="247507" cy="248910"/>
              <a:chOff x="7184571" y="4125113"/>
              <a:chExt cx="247507" cy="248910"/>
            </a:xfrm>
          </p:grpSpPr>
          <p:cxnSp>
            <p:nvCxnSpPr>
              <p:cNvPr id="132" name="Straight Connector 131">
                <a:extLst>
                  <a:ext uri="{FF2B5EF4-FFF2-40B4-BE49-F238E27FC236}">
                    <a16:creationId xmlns:a16="http://schemas.microsoft.com/office/drawing/2014/main" id="{3894ADED-601D-444E-88AD-DFE8335754D4}"/>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133" name="Oval 132">
                <a:extLst>
                  <a:ext uri="{FF2B5EF4-FFF2-40B4-BE49-F238E27FC236}">
                    <a16:creationId xmlns:a16="http://schemas.microsoft.com/office/drawing/2014/main" id="{445F0198-1818-4D63-BAC2-ACC1349C60DD}"/>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3" name="Group 122">
              <a:extLst>
                <a:ext uri="{FF2B5EF4-FFF2-40B4-BE49-F238E27FC236}">
                  <a16:creationId xmlns:a16="http://schemas.microsoft.com/office/drawing/2014/main" id="{F94A9AEE-1856-4562-BE37-604B71D4DAE3}"/>
                </a:ext>
              </a:extLst>
            </p:cNvPr>
            <p:cNvGrpSpPr/>
            <p:nvPr/>
          </p:nvGrpSpPr>
          <p:grpSpPr>
            <a:xfrm rot="13500000">
              <a:off x="6032948" y="5656643"/>
              <a:ext cx="247507" cy="248910"/>
              <a:chOff x="7184571" y="4125113"/>
              <a:chExt cx="247507" cy="248910"/>
            </a:xfrm>
          </p:grpSpPr>
          <p:cxnSp>
            <p:nvCxnSpPr>
              <p:cNvPr id="130" name="Straight Connector 129">
                <a:extLst>
                  <a:ext uri="{FF2B5EF4-FFF2-40B4-BE49-F238E27FC236}">
                    <a16:creationId xmlns:a16="http://schemas.microsoft.com/office/drawing/2014/main" id="{90AEFFBD-0955-4452-8B77-0B4C7CE4A99F}"/>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131" name="Oval 130">
                <a:extLst>
                  <a:ext uri="{FF2B5EF4-FFF2-40B4-BE49-F238E27FC236}">
                    <a16:creationId xmlns:a16="http://schemas.microsoft.com/office/drawing/2014/main" id="{0AB1415E-645B-4161-9D09-3C39BB2B89B3}"/>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4" name="Group 123">
              <a:extLst>
                <a:ext uri="{FF2B5EF4-FFF2-40B4-BE49-F238E27FC236}">
                  <a16:creationId xmlns:a16="http://schemas.microsoft.com/office/drawing/2014/main" id="{7791F170-2DC1-4EBC-AF84-F96182D4FE09}"/>
                </a:ext>
              </a:extLst>
            </p:cNvPr>
            <p:cNvGrpSpPr/>
            <p:nvPr/>
          </p:nvGrpSpPr>
          <p:grpSpPr>
            <a:xfrm rot="16200000">
              <a:off x="5893316" y="5326031"/>
              <a:ext cx="247507" cy="248910"/>
              <a:chOff x="7184571" y="4125113"/>
              <a:chExt cx="247507" cy="248910"/>
            </a:xfrm>
          </p:grpSpPr>
          <p:cxnSp>
            <p:nvCxnSpPr>
              <p:cNvPr id="128" name="Straight Connector 127">
                <a:extLst>
                  <a:ext uri="{FF2B5EF4-FFF2-40B4-BE49-F238E27FC236}">
                    <a16:creationId xmlns:a16="http://schemas.microsoft.com/office/drawing/2014/main" id="{E5A53F40-A3C1-4F95-BBFC-5BE3CECD68C6}"/>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129" name="Oval 128">
                <a:extLst>
                  <a:ext uri="{FF2B5EF4-FFF2-40B4-BE49-F238E27FC236}">
                    <a16:creationId xmlns:a16="http://schemas.microsoft.com/office/drawing/2014/main" id="{6C658D75-5DA6-49BD-8771-C7A38DCAA023}"/>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a:extLst>
                <a:ext uri="{FF2B5EF4-FFF2-40B4-BE49-F238E27FC236}">
                  <a16:creationId xmlns:a16="http://schemas.microsoft.com/office/drawing/2014/main" id="{A34ADBA3-AAED-4D20-9C3D-AC6780316863}"/>
                </a:ext>
              </a:extLst>
            </p:cNvPr>
            <p:cNvGrpSpPr/>
            <p:nvPr/>
          </p:nvGrpSpPr>
          <p:grpSpPr>
            <a:xfrm rot="18900000">
              <a:off x="6019104" y="5007152"/>
              <a:ext cx="247507" cy="248910"/>
              <a:chOff x="7184571" y="4125113"/>
              <a:chExt cx="247507" cy="248910"/>
            </a:xfrm>
          </p:grpSpPr>
          <p:cxnSp>
            <p:nvCxnSpPr>
              <p:cNvPr id="126" name="Straight Connector 125">
                <a:extLst>
                  <a:ext uri="{FF2B5EF4-FFF2-40B4-BE49-F238E27FC236}">
                    <a16:creationId xmlns:a16="http://schemas.microsoft.com/office/drawing/2014/main" id="{4D93850B-43BD-4229-9C2F-E6034570531A}"/>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127" name="Oval 126">
                <a:extLst>
                  <a:ext uri="{FF2B5EF4-FFF2-40B4-BE49-F238E27FC236}">
                    <a16:creationId xmlns:a16="http://schemas.microsoft.com/office/drawing/2014/main" id="{D33C27E8-781F-45E8-B113-36249F8FB115}"/>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27" name="Group 226">
            <a:extLst>
              <a:ext uri="{FF2B5EF4-FFF2-40B4-BE49-F238E27FC236}">
                <a16:creationId xmlns:a16="http://schemas.microsoft.com/office/drawing/2014/main" id="{391EFF38-E162-45B0-8073-68F6C59117F3}"/>
              </a:ext>
            </a:extLst>
          </p:cNvPr>
          <p:cNvGrpSpPr/>
          <p:nvPr/>
        </p:nvGrpSpPr>
        <p:grpSpPr>
          <a:xfrm rot="17873937">
            <a:off x="9438706" y="1172072"/>
            <a:ext cx="499510" cy="496300"/>
            <a:chOff x="5892615" y="4859981"/>
            <a:chExt cx="1173382" cy="1175338"/>
          </a:xfrm>
        </p:grpSpPr>
        <p:sp>
          <p:nvSpPr>
            <p:cNvPr id="228" name="Hexagon 227">
              <a:extLst>
                <a:ext uri="{FF2B5EF4-FFF2-40B4-BE49-F238E27FC236}">
                  <a16:creationId xmlns:a16="http://schemas.microsoft.com/office/drawing/2014/main" id="{39DEB84A-800E-4BED-9074-1648E0534989}"/>
                </a:ext>
              </a:extLst>
            </p:cNvPr>
            <p:cNvSpPr/>
            <p:nvPr/>
          </p:nvSpPr>
          <p:spPr>
            <a:xfrm>
              <a:off x="6152484" y="5134191"/>
              <a:ext cx="627002" cy="639950"/>
            </a:xfrm>
            <a:prstGeom prst="hexagon">
              <a:avLst/>
            </a:prstGeom>
            <a:solidFill>
              <a:schemeClr val="accent6">
                <a:lumMod val="40000"/>
                <a:lumOff val="60000"/>
              </a:schemeClr>
            </a:solidFill>
            <a:ln w="19050">
              <a:solidFill>
                <a:srgbClr val="00B0F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6">
              <p14:nvContentPartPr>
                <p14:cNvPr id="229" name="Ink 228">
                  <a:extLst>
                    <a:ext uri="{FF2B5EF4-FFF2-40B4-BE49-F238E27FC236}">
                      <a16:creationId xmlns:a16="http://schemas.microsoft.com/office/drawing/2014/main" id="{29B5F6F6-D9A7-48C5-B78D-A9741A87596C}"/>
                    </a:ext>
                  </a:extLst>
                </p14:cNvPr>
                <p14:cNvContentPartPr/>
                <p14:nvPr/>
              </p14:nvContentPartPr>
              <p14:xfrm rot="15440985">
                <a:off x="6333597" y="5298430"/>
                <a:ext cx="285480" cy="298440"/>
              </p14:xfrm>
            </p:contentPart>
          </mc:Choice>
          <mc:Fallback xmlns="">
            <p:pic>
              <p:nvPicPr>
                <p:cNvPr id="229" name="Ink 228">
                  <a:extLst>
                    <a:ext uri="{FF2B5EF4-FFF2-40B4-BE49-F238E27FC236}">
                      <a16:creationId xmlns:a16="http://schemas.microsoft.com/office/drawing/2014/main" id="{29B5F6F6-D9A7-48C5-B78D-A9741A87596C}"/>
                    </a:ext>
                  </a:extLst>
                </p:cNvPr>
                <p:cNvPicPr/>
                <p:nvPr/>
              </p:nvPicPr>
              <p:blipFill>
                <a:blip r:embed="rId5"/>
                <a:stretch>
                  <a:fillRect/>
                </a:stretch>
              </p:blipFill>
              <p:spPr>
                <a:xfrm rot="15440985">
                  <a:off x="6315701" y="5276449"/>
                  <a:ext cx="324680" cy="343248"/>
                </a:xfrm>
                <a:prstGeom prst="rect">
                  <a:avLst/>
                </a:prstGeom>
              </p:spPr>
            </p:pic>
          </mc:Fallback>
        </mc:AlternateContent>
        <p:sp>
          <p:nvSpPr>
            <p:cNvPr id="230" name="Oval 229">
              <a:extLst>
                <a:ext uri="{FF2B5EF4-FFF2-40B4-BE49-F238E27FC236}">
                  <a16:creationId xmlns:a16="http://schemas.microsoft.com/office/drawing/2014/main" id="{D9B35DD6-D2C6-4CF8-859A-240628B16818}"/>
                </a:ext>
              </a:extLst>
            </p:cNvPr>
            <p:cNvSpPr/>
            <p:nvPr/>
          </p:nvSpPr>
          <p:spPr>
            <a:xfrm>
              <a:off x="6142890" y="5114203"/>
              <a:ext cx="666894" cy="66689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1" name="Group 230">
              <a:extLst>
                <a:ext uri="{FF2B5EF4-FFF2-40B4-BE49-F238E27FC236}">
                  <a16:creationId xmlns:a16="http://schemas.microsoft.com/office/drawing/2014/main" id="{F80D0ABA-0EB4-44F0-B472-CB2010274BEE}"/>
                </a:ext>
              </a:extLst>
            </p:cNvPr>
            <p:cNvGrpSpPr/>
            <p:nvPr/>
          </p:nvGrpSpPr>
          <p:grpSpPr>
            <a:xfrm>
              <a:off x="6342444" y="4859981"/>
              <a:ext cx="247507" cy="248910"/>
              <a:chOff x="7180338" y="4125113"/>
              <a:chExt cx="247507" cy="248910"/>
            </a:xfrm>
          </p:grpSpPr>
          <p:cxnSp>
            <p:nvCxnSpPr>
              <p:cNvPr id="253" name="Straight Connector 252">
                <a:extLst>
                  <a:ext uri="{FF2B5EF4-FFF2-40B4-BE49-F238E27FC236}">
                    <a16:creationId xmlns:a16="http://schemas.microsoft.com/office/drawing/2014/main" id="{029A792D-47D2-4FC7-86DD-3FF92F520AC3}"/>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54" name="Oval 253">
                <a:extLst>
                  <a:ext uri="{FF2B5EF4-FFF2-40B4-BE49-F238E27FC236}">
                    <a16:creationId xmlns:a16="http://schemas.microsoft.com/office/drawing/2014/main" id="{CCBB45E6-F7BC-4477-B751-832A2E55DE62}"/>
                  </a:ext>
                </a:extLst>
              </p:cNvPr>
              <p:cNvSpPr/>
              <p:nvPr/>
            </p:nvSpPr>
            <p:spPr>
              <a:xfrm>
                <a:off x="7180338"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nvGrpSpPr>
            <p:cNvPr id="232" name="Group 231">
              <a:extLst>
                <a:ext uri="{FF2B5EF4-FFF2-40B4-BE49-F238E27FC236}">
                  <a16:creationId xmlns:a16="http://schemas.microsoft.com/office/drawing/2014/main" id="{C3CDABA0-72A6-4301-B541-5625843A56CC}"/>
                </a:ext>
              </a:extLst>
            </p:cNvPr>
            <p:cNvGrpSpPr/>
            <p:nvPr/>
          </p:nvGrpSpPr>
          <p:grpSpPr>
            <a:xfrm rot="2700000">
              <a:off x="6678066" y="4993866"/>
              <a:ext cx="247507" cy="248910"/>
              <a:chOff x="7184571" y="4125113"/>
              <a:chExt cx="247507" cy="248910"/>
            </a:xfrm>
          </p:grpSpPr>
          <p:cxnSp>
            <p:nvCxnSpPr>
              <p:cNvPr id="251" name="Straight Connector 250">
                <a:extLst>
                  <a:ext uri="{FF2B5EF4-FFF2-40B4-BE49-F238E27FC236}">
                    <a16:creationId xmlns:a16="http://schemas.microsoft.com/office/drawing/2014/main" id="{99B14F52-436E-4A39-9C96-D6B1AA854569}"/>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52" name="Oval 251">
                <a:extLst>
                  <a:ext uri="{FF2B5EF4-FFF2-40B4-BE49-F238E27FC236}">
                    <a16:creationId xmlns:a16="http://schemas.microsoft.com/office/drawing/2014/main" id="{1F6C17C7-C7E1-4C18-8F28-7DAF2912A62C}"/>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3" name="Group 232">
              <a:extLst>
                <a:ext uri="{FF2B5EF4-FFF2-40B4-BE49-F238E27FC236}">
                  <a16:creationId xmlns:a16="http://schemas.microsoft.com/office/drawing/2014/main" id="{C3801A21-3D8B-4021-A223-CD65F28F2F43}"/>
                </a:ext>
              </a:extLst>
            </p:cNvPr>
            <p:cNvGrpSpPr/>
            <p:nvPr/>
          </p:nvGrpSpPr>
          <p:grpSpPr>
            <a:xfrm rot="5400000">
              <a:off x="6817788" y="5318962"/>
              <a:ext cx="247507" cy="248910"/>
              <a:chOff x="7184571" y="4125113"/>
              <a:chExt cx="247507" cy="248910"/>
            </a:xfrm>
          </p:grpSpPr>
          <p:cxnSp>
            <p:nvCxnSpPr>
              <p:cNvPr id="249" name="Straight Connector 248">
                <a:extLst>
                  <a:ext uri="{FF2B5EF4-FFF2-40B4-BE49-F238E27FC236}">
                    <a16:creationId xmlns:a16="http://schemas.microsoft.com/office/drawing/2014/main" id="{AE1904D9-5E20-4D7A-AFCD-7C8D0CE07972}"/>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50" name="Oval 249">
                <a:extLst>
                  <a:ext uri="{FF2B5EF4-FFF2-40B4-BE49-F238E27FC236}">
                    <a16:creationId xmlns:a16="http://schemas.microsoft.com/office/drawing/2014/main" id="{FCF3624C-027C-4DA1-8482-00D8CCC7C4AF}"/>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4" name="Group 233">
              <a:extLst>
                <a:ext uri="{FF2B5EF4-FFF2-40B4-BE49-F238E27FC236}">
                  <a16:creationId xmlns:a16="http://schemas.microsoft.com/office/drawing/2014/main" id="{565991EE-04D7-45EB-91E3-57D3EA083532}"/>
                </a:ext>
              </a:extLst>
            </p:cNvPr>
            <p:cNvGrpSpPr/>
            <p:nvPr/>
          </p:nvGrpSpPr>
          <p:grpSpPr>
            <a:xfrm rot="8100000">
              <a:off x="6686559" y="5650921"/>
              <a:ext cx="247507" cy="248910"/>
              <a:chOff x="7184571" y="4125113"/>
              <a:chExt cx="247507" cy="248910"/>
            </a:xfrm>
          </p:grpSpPr>
          <p:cxnSp>
            <p:nvCxnSpPr>
              <p:cNvPr id="247" name="Straight Connector 246">
                <a:extLst>
                  <a:ext uri="{FF2B5EF4-FFF2-40B4-BE49-F238E27FC236}">
                    <a16:creationId xmlns:a16="http://schemas.microsoft.com/office/drawing/2014/main" id="{CA2291B8-B591-4B44-84D0-7B6687C93F41}"/>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48" name="Oval 247">
                <a:extLst>
                  <a:ext uri="{FF2B5EF4-FFF2-40B4-BE49-F238E27FC236}">
                    <a16:creationId xmlns:a16="http://schemas.microsoft.com/office/drawing/2014/main" id="{DB226A83-B8A3-40EF-9C8D-A394B056D294}"/>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5" name="Group 234">
              <a:extLst>
                <a:ext uri="{FF2B5EF4-FFF2-40B4-BE49-F238E27FC236}">
                  <a16:creationId xmlns:a16="http://schemas.microsoft.com/office/drawing/2014/main" id="{D000B6BB-8597-420E-998E-526C9716A186}"/>
                </a:ext>
              </a:extLst>
            </p:cNvPr>
            <p:cNvGrpSpPr/>
            <p:nvPr/>
          </p:nvGrpSpPr>
          <p:grpSpPr>
            <a:xfrm rot="10800000">
              <a:off x="6352583" y="5786409"/>
              <a:ext cx="247507" cy="248910"/>
              <a:chOff x="7184571" y="4125113"/>
              <a:chExt cx="247507" cy="248910"/>
            </a:xfrm>
          </p:grpSpPr>
          <p:cxnSp>
            <p:nvCxnSpPr>
              <p:cNvPr id="245" name="Straight Connector 244">
                <a:extLst>
                  <a:ext uri="{FF2B5EF4-FFF2-40B4-BE49-F238E27FC236}">
                    <a16:creationId xmlns:a16="http://schemas.microsoft.com/office/drawing/2014/main" id="{F0957125-F0F0-41B0-BF24-222FBE3C38B4}"/>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46" name="Oval 245">
                <a:extLst>
                  <a:ext uri="{FF2B5EF4-FFF2-40B4-BE49-F238E27FC236}">
                    <a16:creationId xmlns:a16="http://schemas.microsoft.com/office/drawing/2014/main" id="{349C5389-0157-4411-8B42-916E22B30B11}"/>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6" name="Group 235">
              <a:extLst>
                <a:ext uri="{FF2B5EF4-FFF2-40B4-BE49-F238E27FC236}">
                  <a16:creationId xmlns:a16="http://schemas.microsoft.com/office/drawing/2014/main" id="{882AB6D8-3278-401C-80D3-7D6A89B390C7}"/>
                </a:ext>
              </a:extLst>
            </p:cNvPr>
            <p:cNvGrpSpPr/>
            <p:nvPr/>
          </p:nvGrpSpPr>
          <p:grpSpPr>
            <a:xfrm rot="13500000">
              <a:off x="6032948" y="5656643"/>
              <a:ext cx="247507" cy="248910"/>
              <a:chOff x="7184571" y="4125113"/>
              <a:chExt cx="247507" cy="248910"/>
            </a:xfrm>
          </p:grpSpPr>
          <p:cxnSp>
            <p:nvCxnSpPr>
              <p:cNvPr id="243" name="Straight Connector 242">
                <a:extLst>
                  <a:ext uri="{FF2B5EF4-FFF2-40B4-BE49-F238E27FC236}">
                    <a16:creationId xmlns:a16="http://schemas.microsoft.com/office/drawing/2014/main" id="{A0379087-2FEC-41C4-BE38-8E06F92BB9F6}"/>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44" name="Oval 243">
                <a:extLst>
                  <a:ext uri="{FF2B5EF4-FFF2-40B4-BE49-F238E27FC236}">
                    <a16:creationId xmlns:a16="http://schemas.microsoft.com/office/drawing/2014/main" id="{CBD7DDB7-18C9-4309-9F45-4627B7AD5591}"/>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7" name="Group 236">
              <a:extLst>
                <a:ext uri="{FF2B5EF4-FFF2-40B4-BE49-F238E27FC236}">
                  <a16:creationId xmlns:a16="http://schemas.microsoft.com/office/drawing/2014/main" id="{0D945731-5EAE-4C96-8006-4388B3F9AF28}"/>
                </a:ext>
              </a:extLst>
            </p:cNvPr>
            <p:cNvGrpSpPr/>
            <p:nvPr/>
          </p:nvGrpSpPr>
          <p:grpSpPr>
            <a:xfrm rot="16200000">
              <a:off x="5893316" y="5326031"/>
              <a:ext cx="247507" cy="248910"/>
              <a:chOff x="7184571" y="4125113"/>
              <a:chExt cx="247507" cy="248910"/>
            </a:xfrm>
          </p:grpSpPr>
          <p:cxnSp>
            <p:nvCxnSpPr>
              <p:cNvPr id="241" name="Straight Connector 240">
                <a:extLst>
                  <a:ext uri="{FF2B5EF4-FFF2-40B4-BE49-F238E27FC236}">
                    <a16:creationId xmlns:a16="http://schemas.microsoft.com/office/drawing/2014/main" id="{36F42075-B684-4F8D-9435-469BCBC04F29}"/>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42" name="Oval 241">
                <a:extLst>
                  <a:ext uri="{FF2B5EF4-FFF2-40B4-BE49-F238E27FC236}">
                    <a16:creationId xmlns:a16="http://schemas.microsoft.com/office/drawing/2014/main" id="{A3B341BF-FCB7-455F-9F32-47831A76E00A}"/>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8" name="Group 237">
              <a:extLst>
                <a:ext uri="{FF2B5EF4-FFF2-40B4-BE49-F238E27FC236}">
                  <a16:creationId xmlns:a16="http://schemas.microsoft.com/office/drawing/2014/main" id="{62F12849-6B35-4846-8820-9D18C379FA10}"/>
                </a:ext>
              </a:extLst>
            </p:cNvPr>
            <p:cNvGrpSpPr/>
            <p:nvPr/>
          </p:nvGrpSpPr>
          <p:grpSpPr>
            <a:xfrm rot="18900000">
              <a:off x="6019104" y="5007152"/>
              <a:ext cx="247507" cy="248910"/>
              <a:chOff x="7184571" y="4125113"/>
              <a:chExt cx="247507" cy="248910"/>
            </a:xfrm>
          </p:grpSpPr>
          <p:cxnSp>
            <p:nvCxnSpPr>
              <p:cNvPr id="239" name="Straight Connector 238">
                <a:extLst>
                  <a:ext uri="{FF2B5EF4-FFF2-40B4-BE49-F238E27FC236}">
                    <a16:creationId xmlns:a16="http://schemas.microsoft.com/office/drawing/2014/main" id="{6240E9FC-8578-47E2-83AF-DC7E072FC0F9}"/>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40" name="Oval 239">
                <a:extLst>
                  <a:ext uri="{FF2B5EF4-FFF2-40B4-BE49-F238E27FC236}">
                    <a16:creationId xmlns:a16="http://schemas.microsoft.com/office/drawing/2014/main" id="{0AF67F82-71D4-45EC-A6D8-A90AD7A228D0}"/>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55" name="Group 254">
            <a:extLst>
              <a:ext uri="{FF2B5EF4-FFF2-40B4-BE49-F238E27FC236}">
                <a16:creationId xmlns:a16="http://schemas.microsoft.com/office/drawing/2014/main" id="{783B64CB-AED0-40AF-8004-7C59E534D14F}"/>
              </a:ext>
            </a:extLst>
          </p:cNvPr>
          <p:cNvGrpSpPr/>
          <p:nvPr/>
        </p:nvGrpSpPr>
        <p:grpSpPr>
          <a:xfrm rot="17873937">
            <a:off x="9090865" y="1601157"/>
            <a:ext cx="524665" cy="521294"/>
            <a:chOff x="5892615" y="4859981"/>
            <a:chExt cx="1173382" cy="1175338"/>
          </a:xfrm>
        </p:grpSpPr>
        <p:sp>
          <p:nvSpPr>
            <p:cNvPr id="256" name="Hexagon 255">
              <a:extLst>
                <a:ext uri="{FF2B5EF4-FFF2-40B4-BE49-F238E27FC236}">
                  <a16:creationId xmlns:a16="http://schemas.microsoft.com/office/drawing/2014/main" id="{B43E84B1-D6B0-43D2-A8BF-F4F3008D6EE1}"/>
                </a:ext>
              </a:extLst>
            </p:cNvPr>
            <p:cNvSpPr/>
            <p:nvPr/>
          </p:nvSpPr>
          <p:spPr>
            <a:xfrm>
              <a:off x="6152484" y="5134191"/>
              <a:ext cx="627002" cy="639950"/>
            </a:xfrm>
            <a:prstGeom prst="hexagon">
              <a:avLst/>
            </a:prstGeom>
            <a:solidFill>
              <a:schemeClr val="accent2">
                <a:lumMod val="40000"/>
                <a:lumOff val="60000"/>
              </a:schemeClr>
            </a:solidFill>
            <a:ln w="19050">
              <a:solidFill>
                <a:srgbClr val="00B0F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7">
              <p14:nvContentPartPr>
                <p14:cNvPr id="257" name="Ink 256">
                  <a:extLst>
                    <a:ext uri="{FF2B5EF4-FFF2-40B4-BE49-F238E27FC236}">
                      <a16:creationId xmlns:a16="http://schemas.microsoft.com/office/drawing/2014/main" id="{DA75AE44-3CA5-4EB4-A23A-20EA24653B2B}"/>
                    </a:ext>
                  </a:extLst>
                </p14:cNvPr>
                <p14:cNvContentPartPr/>
                <p14:nvPr/>
              </p14:nvContentPartPr>
              <p14:xfrm rot="15440985">
                <a:off x="6333597" y="5298430"/>
                <a:ext cx="285480" cy="298440"/>
              </p14:xfrm>
            </p:contentPart>
          </mc:Choice>
          <mc:Fallback xmlns="">
            <p:pic>
              <p:nvPicPr>
                <p:cNvPr id="257" name="Ink 256">
                  <a:extLst>
                    <a:ext uri="{FF2B5EF4-FFF2-40B4-BE49-F238E27FC236}">
                      <a16:creationId xmlns:a16="http://schemas.microsoft.com/office/drawing/2014/main" id="{DA75AE44-3CA5-4EB4-A23A-20EA24653B2B}"/>
                    </a:ext>
                  </a:extLst>
                </p:cNvPr>
                <p:cNvPicPr/>
                <p:nvPr/>
              </p:nvPicPr>
              <p:blipFill>
                <a:blip r:embed="rId8"/>
                <a:stretch>
                  <a:fillRect/>
                </a:stretch>
              </p:blipFill>
              <p:spPr>
                <a:xfrm rot="15440985">
                  <a:off x="6316517" y="5277459"/>
                  <a:ext cx="322893" cy="341190"/>
                </a:xfrm>
                <a:prstGeom prst="rect">
                  <a:avLst/>
                </a:prstGeom>
              </p:spPr>
            </p:pic>
          </mc:Fallback>
        </mc:AlternateContent>
        <p:sp>
          <p:nvSpPr>
            <p:cNvPr id="258" name="Oval 257">
              <a:extLst>
                <a:ext uri="{FF2B5EF4-FFF2-40B4-BE49-F238E27FC236}">
                  <a16:creationId xmlns:a16="http://schemas.microsoft.com/office/drawing/2014/main" id="{BEA2A48C-79E6-4BE4-A82A-D7ADF3EE6EB7}"/>
                </a:ext>
              </a:extLst>
            </p:cNvPr>
            <p:cNvSpPr/>
            <p:nvPr/>
          </p:nvSpPr>
          <p:spPr>
            <a:xfrm>
              <a:off x="6142890" y="5114203"/>
              <a:ext cx="666894" cy="66689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9" name="Group 258">
              <a:extLst>
                <a:ext uri="{FF2B5EF4-FFF2-40B4-BE49-F238E27FC236}">
                  <a16:creationId xmlns:a16="http://schemas.microsoft.com/office/drawing/2014/main" id="{E9323FE5-BB83-412E-8A83-7ACF7727969F}"/>
                </a:ext>
              </a:extLst>
            </p:cNvPr>
            <p:cNvGrpSpPr/>
            <p:nvPr/>
          </p:nvGrpSpPr>
          <p:grpSpPr>
            <a:xfrm>
              <a:off x="6342444" y="4859981"/>
              <a:ext cx="247507" cy="248910"/>
              <a:chOff x="7180338" y="4125113"/>
              <a:chExt cx="247507" cy="248910"/>
            </a:xfrm>
          </p:grpSpPr>
          <p:cxnSp>
            <p:nvCxnSpPr>
              <p:cNvPr id="281" name="Straight Connector 280">
                <a:extLst>
                  <a:ext uri="{FF2B5EF4-FFF2-40B4-BE49-F238E27FC236}">
                    <a16:creationId xmlns:a16="http://schemas.microsoft.com/office/drawing/2014/main" id="{DD3E868A-BB6A-4CED-873F-BD89D12C9F1F}"/>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82" name="Oval 281">
                <a:extLst>
                  <a:ext uri="{FF2B5EF4-FFF2-40B4-BE49-F238E27FC236}">
                    <a16:creationId xmlns:a16="http://schemas.microsoft.com/office/drawing/2014/main" id="{6D897459-AB48-4D7E-95C6-0E5C5EA7657F}"/>
                  </a:ext>
                </a:extLst>
              </p:cNvPr>
              <p:cNvSpPr/>
              <p:nvPr/>
            </p:nvSpPr>
            <p:spPr>
              <a:xfrm>
                <a:off x="7180338"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nvGrpSpPr>
            <p:cNvPr id="260" name="Group 259">
              <a:extLst>
                <a:ext uri="{FF2B5EF4-FFF2-40B4-BE49-F238E27FC236}">
                  <a16:creationId xmlns:a16="http://schemas.microsoft.com/office/drawing/2014/main" id="{8B0BCADA-CF6F-4D7B-814E-181080899872}"/>
                </a:ext>
              </a:extLst>
            </p:cNvPr>
            <p:cNvGrpSpPr/>
            <p:nvPr/>
          </p:nvGrpSpPr>
          <p:grpSpPr>
            <a:xfrm rot="2700000">
              <a:off x="6678066" y="4993866"/>
              <a:ext cx="247507" cy="248910"/>
              <a:chOff x="7184571" y="4125113"/>
              <a:chExt cx="247507" cy="248910"/>
            </a:xfrm>
          </p:grpSpPr>
          <p:cxnSp>
            <p:nvCxnSpPr>
              <p:cNvPr id="279" name="Straight Connector 278">
                <a:extLst>
                  <a:ext uri="{FF2B5EF4-FFF2-40B4-BE49-F238E27FC236}">
                    <a16:creationId xmlns:a16="http://schemas.microsoft.com/office/drawing/2014/main" id="{965F0318-D265-4C9A-8750-3D11DC7E05F0}"/>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80" name="Oval 279">
                <a:extLst>
                  <a:ext uri="{FF2B5EF4-FFF2-40B4-BE49-F238E27FC236}">
                    <a16:creationId xmlns:a16="http://schemas.microsoft.com/office/drawing/2014/main" id="{5224F8C9-7D20-4AD7-94FF-FFE80BCD6B18}"/>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1" name="Group 260">
              <a:extLst>
                <a:ext uri="{FF2B5EF4-FFF2-40B4-BE49-F238E27FC236}">
                  <a16:creationId xmlns:a16="http://schemas.microsoft.com/office/drawing/2014/main" id="{58E10A40-10F1-4B79-8733-5374CF3CB2A1}"/>
                </a:ext>
              </a:extLst>
            </p:cNvPr>
            <p:cNvGrpSpPr/>
            <p:nvPr/>
          </p:nvGrpSpPr>
          <p:grpSpPr>
            <a:xfrm rot="5400000">
              <a:off x="6817788" y="5318962"/>
              <a:ext cx="247507" cy="248910"/>
              <a:chOff x="7184571" y="4125113"/>
              <a:chExt cx="247507" cy="248910"/>
            </a:xfrm>
          </p:grpSpPr>
          <p:cxnSp>
            <p:nvCxnSpPr>
              <p:cNvPr id="277" name="Straight Connector 276">
                <a:extLst>
                  <a:ext uri="{FF2B5EF4-FFF2-40B4-BE49-F238E27FC236}">
                    <a16:creationId xmlns:a16="http://schemas.microsoft.com/office/drawing/2014/main" id="{ED08CF8F-01DB-4151-8B3C-B86E98C32CF2}"/>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78" name="Oval 277">
                <a:extLst>
                  <a:ext uri="{FF2B5EF4-FFF2-40B4-BE49-F238E27FC236}">
                    <a16:creationId xmlns:a16="http://schemas.microsoft.com/office/drawing/2014/main" id="{E7A21E87-274B-44C1-80C9-8BDB1C3C0B7E}"/>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2" name="Group 261">
              <a:extLst>
                <a:ext uri="{FF2B5EF4-FFF2-40B4-BE49-F238E27FC236}">
                  <a16:creationId xmlns:a16="http://schemas.microsoft.com/office/drawing/2014/main" id="{062DA93B-230B-40CE-A0BF-443862716557}"/>
                </a:ext>
              </a:extLst>
            </p:cNvPr>
            <p:cNvGrpSpPr/>
            <p:nvPr/>
          </p:nvGrpSpPr>
          <p:grpSpPr>
            <a:xfrm rot="8100000">
              <a:off x="6686559" y="5650921"/>
              <a:ext cx="247507" cy="248910"/>
              <a:chOff x="7184571" y="4125113"/>
              <a:chExt cx="247507" cy="248910"/>
            </a:xfrm>
          </p:grpSpPr>
          <p:cxnSp>
            <p:nvCxnSpPr>
              <p:cNvPr id="275" name="Straight Connector 274">
                <a:extLst>
                  <a:ext uri="{FF2B5EF4-FFF2-40B4-BE49-F238E27FC236}">
                    <a16:creationId xmlns:a16="http://schemas.microsoft.com/office/drawing/2014/main" id="{93536A17-B334-4B81-AADB-5F81D91F082B}"/>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76" name="Oval 275">
                <a:extLst>
                  <a:ext uri="{FF2B5EF4-FFF2-40B4-BE49-F238E27FC236}">
                    <a16:creationId xmlns:a16="http://schemas.microsoft.com/office/drawing/2014/main" id="{04D08C5C-1DBD-4C3C-AAEA-9ED5284C53B6}"/>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3" name="Group 262">
              <a:extLst>
                <a:ext uri="{FF2B5EF4-FFF2-40B4-BE49-F238E27FC236}">
                  <a16:creationId xmlns:a16="http://schemas.microsoft.com/office/drawing/2014/main" id="{DDA53F87-7778-4524-AF39-9F0035DC9B4A}"/>
                </a:ext>
              </a:extLst>
            </p:cNvPr>
            <p:cNvGrpSpPr/>
            <p:nvPr/>
          </p:nvGrpSpPr>
          <p:grpSpPr>
            <a:xfrm rot="10800000">
              <a:off x="6352583" y="5786409"/>
              <a:ext cx="247507" cy="248910"/>
              <a:chOff x="7184571" y="4125113"/>
              <a:chExt cx="247507" cy="248910"/>
            </a:xfrm>
          </p:grpSpPr>
          <p:cxnSp>
            <p:nvCxnSpPr>
              <p:cNvPr id="273" name="Straight Connector 272">
                <a:extLst>
                  <a:ext uri="{FF2B5EF4-FFF2-40B4-BE49-F238E27FC236}">
                    <a16:creationId xmlns:a16="http://schemas.microsoft.com/office/drawing/2014/main" id="{526DDB89-46E4-4199-8BF8-0C215B22129F}"/>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74" name="Oval 273">
                <a:extLst>
                  <a:ext uri="{FF2B5EF4-FFF2-40B4-BE49-F238E27FC236}">
                    <a16:creationId xmlns:a16="http://schemas.microsoft.com/office/drawing/2014/main" id="{A9241E8C-A966-40D7-BC42-CC76F094AD3C}"/>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4" name="Group 263">
              <a:extLst>
                <a:ext uri="{FF2B5EF4-FFF2-40B4-BE49-F238E27FC236}">
                  <a16:creationId xmlns:a16="http://schemas.microsoft.com/office/drawing/2014/main" id="{B2626EA5-98B6-46D0-B171-AAA0BF0BA1DB}"/>
                </a:ext>
              </a:extLst>
            </p:cNvPr>
            <p:cNvGrpSpPr/>
            <p:nvPr/>
          </p:nvGrpSpPr>
          <p:grpSpPr>
            <a:xfrm rot="13500000">
              <a:off x="6032948" y="5656643"/>
              <a:ext cx="247507" cy="248910"/>
              <a:chOff x="7184571" y="4125113"/>
              <a:chExt cx="247507" cy="248910"/>
            </a:xfrm>
          </p:grpSpPr>
          <p:cxnSp>
            <p:nvCxnSpPr>
              <p:cNvPr id="271" name="Straight Connector 270">
                <a:extLst>
                  <a:ext uri="{FF2B5EF4-FFF2-40B4-BE49-F238E27FC236}">
                    <a16:creationId xmlns:a16="http://schemas.microsoft.com/office/drawing/2014/main" id="{8C4F3F8F-0B05-4476-ACC2-24439EFF6718}"/>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72" name="Oval 271">
                <a:extLst>
                  <a:ext uri="{FF2B5EF4-FFF2-40B4-BE49-F238E27FC236}">
                    <a16:creationId xmlns:a16="http://schemas.microsoft.com/office/drawing/2014/main" id="{95BBDD9E-17CD-4FD0-94CC-ED2F854A4891}"/>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5" name="Group 264">
              <a:extLst>
                <a:ext uri="{FF2B5EF4-FFF2-40B4-BE49-F238E27FC236}">
                  <a16:creationId xmlns:a16="http://schemas.microsoft.com/office/drawing/2014/main" id="{3011979D-F1F8-4B14-9D3D-D9CB09396528}"/>
                </a:ext>
              </a:extLst>
            </p:cNvPr>
            <p:cNvGrpSpPr/>
            <p:nvPr/>
          </p:nvGrpSpPr>
          <p:grpSpPr>
            <a:xfrm rot="16200000">
              <a:off x="5893316" y="5326031"/>
              <a:ext cx="247507" cy="248910"/>
              <a:chOff x="7184571" y="4125113"/>
              <a:chExt cx="247507" cy="248910"/>
            </a:xfrm>
          </p:grpSpPr>
          <p:cxnSp>
            <p:nvCxnSpPr>
              <p:cNvPr id="269" name="Straight Connector 268">
                <a:extLst>
                  <a:ext uri="{FF2B5EF4-FFF2-40B4-BE49-F238E27FC236}">
                    <a16:creationId xmlns:a16="http://schemas.microsoft.com/office/drawing/2014/main" id="{AE5AFB99-4770-4F56-B366-1058D0DEFF8A}"/>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70" name="Oval 269">
                <a:extLst>
                  <a:ext uri="{FF2B5EF4-FFF2-40B4-BE49-F238E27FC236}">
                    <a16:creationId xmlns:a16="http://schemas.microsoft.com/office/drawing/2014/main" id="{07E0F25D-3F95-4D94-97AE-A604DA53A507}"/>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6" name="Group 265">
              <a:extLst>
                <a:ext uri="{FF2B5EF4-FFF2-40B4-BE49-F238E27FC236}">
                  <a16:creationId xmlns:a16="http://schemas.microsoft.com/office/drawing/2014/main" id="{F4D2C034-AA66-460C-B1F6-5FDE9C316A14}"/>
                </a:ext>
              </a:extLst>
            </p:cNvPr>
            <p:cNvGrpSpPr/>
            <p:nvPr/>
          </p:nvGrpSpPr>
          <p:grpSpPr>
            <a:xfrm rot="18900000">
              <a:off x="6019104" y="5007152"/>
              <a:ext cx="247507" cy="248910"/>
              <a:chOff x="7184571" y="4125113"/>
              <a:chExt cx="247507" cy="248910"/>
            </a:xfrm>
          </p:grpSpPr>
          <p:cxnSp>
            <p:nvCxnSpPr>
              <p:cNvPr id="267" name="Straight Connector 266">
                <a:extLst>
                  <a:ext uri="{FF2B5EF4-FFF2-40B4-BE49-F238E27FC236}">
                    <a16:creationId xmlns:a16="http://schemas.microsoft.com/office/drawing/2014/main" id="{524E9EC6-58DE-4BA7-80E6-202EC707CF4F}"/>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68" name="Oval 267">
                <a:extLst>
                  <a:ext uri="{FF2B5EF4-FFF2-40B4-BE49-F238E27FC236}">
                    <a16:creationId xmlns:a16="http://schemas.microsoft.com/office/drawing/2014/main" id="{06C03F0E-40BE-40A2-922B-2A5F4AA0E824}"/>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83" name="Group 282">
            <a:extLst>
              <a:ext uri="{FF2B5EF4-FFF2-40B4-BE49-F238E27FC236}">
                <a16:creationId xmlns:a16="http://schemas.microsoft.com/office/drawing/2014/main" id="{C8C4ACDA-A46D-4450-BFC1-D1C6465BCCC4}"/>
              </a:ext>
            </a:extLst>
          </p:cNvPr>
          <p:cNvGrpSpPr/>
          <p:nvPr/>
        </p:nvGrpSpPr>
        <p:grpSpPr>
          <a:xfrm rot="19207057">
            <a:off x="8879232" y="1070895"/>
            <a:ext cx="524665" cy="521294"/>
            <a:chOff x="5892615" y="4859981"/>
            <a:chExt cx="1173382" cy="1175338"/>
          </a:xfrm>
        </p:grpSpPr>
        <p:sp>
          <p:nvSpPr>
            <p:cNvPr id="284" name="Hexagon 283">
              <a:extLst>
                <a:ext uri="{FF2B5EF4-FFF2-40B4-BE49-F238E27FC236}">
                  <a16:creationId xmlns:a16="http://schemas.microsoft.com/office/drawing/2014/main" id="{624D07AC-482C-4F42-84C2-907AAAC78B08}"/>
                </a:ext>
              </a:extLst>
            </p:cNvPr>
            <p:cNvSpPr/>
            <p:nvPr/>
          </p:nvSpPr>
          <p:spPr>
            <a:xfrm>
              <a:off x="6152484" y="5134191"/>
              <a:ext cx="627002" cy="639950"/>
            </a:xfrm>
            <a:prstGeom prst="hexagon">
              <a:avLst/>
            </a:prstGeom>
            <a:solidFill>
              <a:schemeClr val="accent2">
                <a:lumMod val="40000"/>
                <a:lumOff val="60000"/>
              </a:schemeClr>
            </a:solidFill>
            <a:ln w="19050">
              <a:solidFill>
                <a:srgbClr val="00B0F0"/>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9">
              <p14:nvContentPartPr>
                <p14:cNvPr id="285" name="Ink 284">
                  <a:extLst>
                    <a:ext uri="{FF2B5EF4-FFF2-40B4-BE49-F238E27FC236}">
                      <a16:creationId xmlns:a16="http://schemas.microsoft.com/office/drawing/2014/main" id="{852F143C-257B-4008-BBC7-5F1FE0CD3B7E}"/>
                    </a:ext>
                  </a:extLst>
                </p14:cNvPr>
                <p14:cNvContentPartPr/>
                <p14:nvPr/>
              </p14:nvContentPartPr>
              <p14:xfrm rot="15440985">
                <a:off x="6333597" y="5298430"/>
                <a:ext cx="285480" cy="298440"/>
              </p14:xfrm>
            </p:contentPart>
          </mc:Choice>
          <mc:Fallback xmlns="">
            <p:pic>
              <p:nvPicPr>
                <p:cNvPr id="285" name="Ink 284">
                  <a:extLst>
                    <a:ext uri="{FF2B5EF4-FFF2-40B4-BE49-F238E27FC236}">
                      <a16:creationId xmlns:a16="http://schemas.microsoft.com/office/drawing/2014/main" id="{852F143C-257B-4008-BBC7-5F1FE0CD3B7E}"/>
                    </a:ext>
                  </a:extLst>
                </p:cNvPr>
                <p:cNvPicPr/>
                <p:nvPr/>
              </p:nvPicPr>
              <p:blipFill>
                <a:blip r:embed="rId8"/>
                <a:stretch>
                  <a:fillRect/>
                </a:stretch>
              </p:blipFill>
              <p:spPr>
                <a:xfrm rot="15440985">
                  <a:off x="6316517" y="5277459"/>
                  <a:ext cx="322893" cy="341190"/>
                </a:xfrm>
                <a:prstGeom prst="rect">
                  <a:avLst/>
                </a:prstGeom>
              </p:spPr>
            </p:pic>
          </mc:Fallback>
        </mc:AlternateContent>
        <p:sp>
          <p:nvSpPr>
            <p:cNvPr id="286" name="Oval 285">
              <a:extLst>
                <a:ext uri="{FF2B5EF4-FFF2-40B4-BE49-F238E27FC236}">
                  <a16:creationId xmlns:a16="http://schemas.microsoft.com/office/drawing/2014/main" id="{34DDA66E-2884-4812-BD20-802CCAC1355D}"/>
                </a:ext>
              </a:extLst>
            </p:cNvPr>
            <p:cNvSpPr/>
            <p:nvPr/>
          </p:nvSpPr>
          <p:spPr>
            <a:xfrm>
              <a:off x="6142890" y="5114203"/>
              <a:ext cx="666894" cy="66689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7" name="Group 286">
              <a:extLst>
                <a:ext uri="{FF2B5EF4-FFF2-40B4-BE49-F238E27FC236}">
                  <a16:creationId xmlns:a16="http://schemas.microsoft.com/office/drawing/2014/main" id="{D788759F-46A2-470C-B7C4-F3FCE5450797}"/>
                </a:ext>
              </a:extLst>
            </p:cNvPr>
            <p:cNvGrpSpPr/>
            <p:nvPr/>
          </p:nvGrpSpPr>
          <p:grpSpPr>
            <a:xfrm>
              <a:off x="6342444" y="4859981"/>
              <a:ext cx="247507" cy="248910"/>
              <a:chOff x="7180338" y="4125113"/>
              <a:chExt cx="247507" cy="248910"/>
            </a:xfrm>
          </p:grpSpPr>
          <p:cxnSp>
            <p:nvCxnSpPr>
              <p:cNvPr id="309" name="Straight Connector 308">
                <a:extLst>
                  <a:ext uri="{FF2B5EF4-FFF2-40B4-BE49-F238E27FC236}">
                    <a16:creationId xmlns:a16="http://schemas.microsoft.com/office/drawing/2014/main" id="{480A6507-8BD9-49E3-A647-052095E314E3}"/>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310" name="Oval 309">
                <a:extLst>
                  <a:ext uri="{FF2B5EF4-FFF2-40B4-BE49-F238E27FC236}">
                    <a16:creationId xmlns:a16="http://schemas.microsoft.com/office/drawing/2014/main" id="{74F9855C-A1D5-44CB-9C1A-6D46844E7BF5}"/>
                  </a:ext>
                </a:extLst>
              </p:cNvPr>
              <p:cNvSpPr/>
              <p:nvPr/>
            </p:nvSpPr>
            <p:spPr>
              <a:xfrm>
                <a:off x="7180338"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grpSp>
        <p:grpSp>
          <p:nvGrpSpPr>
            <p:cNvPr id="288" name="Group 287">
              <a:extLst>
                <a:ext uri="{FF2B5EF4-FFF2-40B4-BE49-F238E27FC236}">
                  <a16:creationId xmlns:a16="http://schemas.microsoft.com/office/drawing/2014/main" id="{AB07AD76-9204-4F4B-B32A-7BE970E7CA84}"/>
                </a:ext>
              </a:extLst>
            </p:cNvPr>
            <p:cNvGrpSpPr/>
            <p:nvPr/>
          </p:nvGrpSpPr>
          <p:grpSpPr>
            <a:xfrm rot="2700000">
              <a:off x="6678066" y="4993866"/>
              <a:ext cx="247507" cy="248910"/>
              <a:chOff x="7184571" y="4125113"/>
              <a:chExt cx="247507" cy="248910"/>
            </a:xfrm>
          </p:grpSpPr>
          <p:cxnSp>
            <p:nvCxnSpPr>
              <p:cNvPr id="307" name="Straight Connector 306">
                <a:extLst>
                  <a:ext uri="{FF2B5EF4-FFF2-40B4-BE49-F238E27FC236}">
                    <a16:creationId xmlns:a16="http://schemas.microsoft.com/office/drawing/2014/main" id="{5EFCBD7C-236C-4C6C-8F92-701D9B0F285E}"/>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308" name="Oval 307">
                <a:extLst>
                  <a:ext uri="{FF2B5EF4-FFF2-40B4-BE49-F238E27FC236}">
                    <a16:creationId xmlns:a16="http://schemas.microsoft.com/office/drawing/2014/main" id="{788AFAC2-61AA-49F5-B774-2F6BFC713E38}"/>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9" name="Group 288">
              <a:extLst>
                <a:ext uri="{FF2B5EF4-FFF2-40B4-BE49-F238E27FC236}">
                  <a16:creationId xmlns:a16="http://schemas.microsoft.com/office/drawing/2014/main" id="{8C57481E-86EB-4AC8-B230-4DDD8B6C8070}"/>
                </a:ext>
              </a:extLst>
            </p:cNvPr>
            <p:cNvGrpSpPr/>
            <p:nvPr/>
          </p:nvGrpSpPr>
          <p:grpSpPr>
            <a:xfrm rot="5400000">
              <a:off x="6817788" y="5318962"/>
              <a:ext cx="247507" cy="248910"/>
              <a:chOff x="7184571" y="4125113"/>
              <a:chExt cx="247507" cy="248910"/>
            </a:xfrm>
          </p:grpSpPr>
          <p:cxnSp>
            <p:nvCxnSpPr>
              <p:cNvPr id="305" name="Straight Connector 304">
                <a:extLst>
                  <a:ext uri="{FF2B5EF4-FFF2-40B4-BE49-F238E27FC236}">
                    <a16:creationId xmlns:a16="http://schemas.microsoft.com/office/drawing/2014/main" id="{4F0FE020-0A2F-48DA-AB47-044ECE9C8B2A}"/>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306" name="Oval 305">
                <a:extLst>
                  <a:ext uri="{FF2B5EF4-FFF2-40B4-BE49-F238E27FC236}">
                    <a16:creationId xmlns:a16="http://schemas.microsoft.com/office/drawing/2014/main" id="{1546600C-49EF-4CA8-B388-F300CA5FC809}"/>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0" name="Group 289">
              <a:extLst>
                <a:ext uri="{FF2B5EF4-FFF2-40B4-BE49-F238E27FC236}">
                  <a16:creationId xmlns:a16="http://schemas.microsoft.com/office/drawing/2014/main" id="{C7CCC942-9CCB-4590-A8C8-9E4F140A53F4}"/>
                </a:ext>
              </a:extLst>
            </p:cNvPr>
            <p:cNvGrpSpPr/>
            <p:nvPr/>
          </p:nvGrpSpPr>
          <p:grpSpPr>
            <a:xfrm rot="8100000">
              <a:off x="6686559" y="5650921"/>
              <a:ext cx="247507" cy="248910"/>
              <a:chOff x="7184571" y="4125113"/>
              <a:chExt cx="247507" cy="248910"/>
            </a:xfrm>
          </p:grpSpPr>
          <p:cxnSp>
            <p:nvCxnSpPr>
              <p:cNvPr id="303" name="Straight Connector 302">
                <a:extLst>
                  <a:ext uri="{FF2B5EF4-FFF2-40B4-BE49-F238E27FC236}">
                    <a16:creationId xmlns:a16="http://schemas.microsoft.com/office/drawing/2014/main" id="{024AC890-7BA1-4967-BB64-B31C87A772BF}"/>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304" name="Oval 303">
                <a:extLst>
                  <a:ext uri="{FF2B5EF4-FFF2-40B4-BE49-F238E27FC236}">
                    <a16:creationId xmlns:a16="http://schemas.microsoft.com/office/drawing/2014/main" id="{F6805775-86A3-4960-9CCB-64BB95EA22FD}"/>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1" name="Group 290">
              <a:extLst>
                <a:ext uri="{FF2B5EF4-FFF2-40B4-BE49-F238E27FC236}">
                  <a16:creationId xmlns:a16="http://schemas.microsoft.com/office/drawing/2014/main" id="{A0051E6F-DA5D-4E4E-900E-675B1B099CE2}"/>
                </a:ext>
              </a:extLst>
            </p:cNvPr>
            <p:cNvGrpSpPr/>
            <p:nvPr/>
          </p:nvGrpSpPr>
          <p:grpSpPr>
            <a:xfrm rot="10800000">
              <a:off x="6352583" y="5786409"/>
              <a:ext cx="247507" cy="248910"/>
              <a:chOff x="7184571" y="4125113"/>
              <a:chExt cx="247507" cy="248910"/>
            </a:xfrm>
          </p:grpSpPr>
          <p:cxnSp>
            <p:nvCxnSpPr>
              <p:cNvPr id="301" name="Straight Connector 300">
                <a:extLst>
                  <a:ext uri="{FF2B5EF4-FFF2-40B4-BE49-F238E27FC236}">
                    <a16:creationId xmlns:a16="http://schemas.microsoft.com/office/drawing/2014/main" id="{A7010A0F-B04D-44D9-9911-8EDA6F517126}"/>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302" name="Oval 301">
                <a:extLst>
                  <a:ext uri="{FF2B5EF4-FFF2-40B4-BE49-F238E27FC236}">
                    <a16:creationId xmlns:a16="http://schemas.microsoft.com/office/drawing/2014/main" id="{72E5D913-B352-4059-AF46-FB04E5A64F76}"/>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2" name="Group 291">
              <a:extLst>
                <a:ext uri="{FF2B5EF4-FFF2-40B4-BE49-F238E27FC236}">
                  <a16:creationId xmlns:a16="http://schemas.microsoft.com/office/drawing/2014/main" id="{F1B98768-4DF5-4C84-B68A-981AEE1A2A34}"/>
                </a:ext>
              </a:extLst>
            </p:cNvPr>
            <p:cNvGrpSpPr/>
            <p:nvPr/>
          </p:nvGrpSpPr>
          <p:grpSpPr>
            <a:xfrm rot="13500000">
              <a:off x="6032948" y="5656643"/>
              <a:ext cx="247507" cy="248910"/>
              <a:chOff x="7184571" y="4125113"/>
              <a:chExt cx="247507" cy="248910"/>
            </a:xfrm>
          </p:grpSpPr>
          <p:cxnSp>
            <p:nvCxnSpPr>
              <p:cNvPr id="299" name="Straight Connector 298">
                <a:extLst>
                  <a:ext uri="{FF2B5EF4-FFF2-40B4-BE49-F238E27FC236}">
                    <a16:creationId xmlns:a16="http://schemas.microsoft.com/office/drawing/2014/main" id="{264D5AA0-40B8-471B-B6FC-63F79076175A}"/>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300" name="Oval 299">
                <a:extLst>
                  <a:ext uri="{FF2B5EF4-FFF2-40B4-BE49-F238E27FC236}">
                    <a16:creationId xmlns:a16="http://schemas.microsoft.com/office/drawing/2014/main" id="{313B7D2B-5881-47FB-9B25-CCC8E1F3B7AE}"/>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3" name="Group 292">
              <a:extLst>
                <a:ext uri="{FF2B5EF4-FFF2-40B4-BE49-F238E27FC236}">
                  <a16:creationId xmlns:a16="http://schemas.microsoft.com/office/drawing/2014/main" id="{9F62D43A-8326-46CA-ACF6-8EA7B1F6CD3A}"/>
                </a:ext>
              </a:extLst>
            </p:cNvPr>
            <p:cNvGrpSpPr/>
            <p:nvPr/>
          </p:nvGrpSpPr>
          <p:grpSpPr>
            <a:xfrm rot="16200000">
              <a:off x="5893316" y="5326031"/>
              <a:ext cx="247507" cy="248910"/>
              <a:chOff x="7184571" y="4125113"/>
              <a:chExt cx="247507" cy="248910"/>
            </a:xfrm>
          </p:grpSpPr>
          <p:cxnSp>
            <p:nvCxnSpPr>
              <p:cNvPr id="297" name="Straight Connector 296">
                <a:extLst>
                  <a:ext uri="{FF2B5EF4-FFF2-40B4-BE49-F238E27FC236}">
                    <a16:creationId xmlns:a16="http://schemas.microsoft.com/office/drawing/2014/main" id="{BB1BA746-D499-41CF-B5E4-1C56B3F32952}"/>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98" name="Oval 297">
                <a:extLst>
                  <a:ext uri="{FF2B5EF4-FFF2-40B4-BE49-F238E27FC236}">
                    <a16:creationId xmlns:a16="http://schemas.microsoft.com/office/drawing/2014/main" id="{46591281-DEBF-4B71-83F5-2D1F0CD69D80}"/>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4" name="Group 293">
              <a:extLst>
                <a:ext uri="{FF2B5EF4-FFF2-40B4-BE49-F238E27FC236}">
                  <a16:creationId xmlns:a16="http://schemas.microsoft.com/office/drawing/2014/main" id="{67951624-DE1E-4B2D-AA04-251102DEA39C}"/>
                </a:ext>
              </a:extLst>
            </p:cNvPr>
            <p:cNvGrpSpPr/>
            <p:nvPr/>
          </p:nvGrpSpPr>
          <p:grpSpPr>
            <a:xfrm rot="18900000">
              <a:off x="6019104" y="5007152"/>
              <a:ext cx="247507" cy="248910"/>
              <a:chOff x="7184571" y="4125113"/>
              <a:chExt cx="247507" cy="248910"/>
            </a:xfrm>
          </p:grpSpPr>
          <p:cxnSp>
            <p:nvCxnSpPr>
              <p:cNvPr id="295" name="Straight Connector 294">
                <a:extLst>
                  <a:ext uri="{FF2B5EF4-FFF2-40B4-BE49-F238E27FC236}">
                    <a16:creationId xmlns:a16="http://schemas.microsoft.com/office/drawing/2014/main" id="{D7AEEBBC-E280-44F4-8F62-A203CBE4E590}"/>
                  </a:ext>
                </a:extLst>
              </p:cNvPr>
              <p:cNvCxnSpPr>
                <a:cxnSpLocks/>
              </p:cNvCxnSpPr>
              <p:nvPr/>
            </p:nvCxnSpPr>
            <p:spPr>
              <a:xfrm>
                <a:off x="7315394" y="4262617"/>
                <a:ext cx="0" cy="111406"/>
              </a:xfrm>
              <a:prstGeom prst="line">
                <a:avLst/>
              </a:prstGeom>
              <a:ln w="19050">
                <a:solidFill>
                  <a:srgbClr val="00B0F0"/>
                </a:solidFill>
              </a:ln>
            </p:spPr>
            <p:style>
              <a:lnRef idx="1">
                <a:schemeClr val="dk1"/>
              </a:lnRef>
              <a:fillRef idx="0">
                <a:schemeClr val="dk1"/>
              </a:fillRef>
              <a:effectRef idx="0">
                <a:schemeClr val="dk1"/>
              </a:effectRef>
              <a:fontRef idx="minor">
                <a:schemeClr val="tx1"/>
              </a:fontRef>
            </p:style>
          </p:cxnSp>
          <p:sp>
            <p:nvSpPr>
              <p:cNvPr id="296" name="Oval 295">
                <a:extLst>
                  <a:ext uri="{FF2B5EF4-FFF2-40B4-BE49-F238E27FC236}">
                    <a16:creationId xmlns:a16="http://schemas.microsoft.com/office/drawing/2014/main" id="{86CA35D3-56C9-413F-B201-9D386A7EF935}"/>
                  </a:ext>
                </a:extLst>
              </p:cNvPr>
              <p:cNvSpPr/>
              <p:nvPr/>
            </p:nvSpPr>
            <p:spPr>
              <a:xfrm>
                <a:off x="7184571" y="4125113"/>
                <a:ext cx="247507" cy="137504"/>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465" name="TextBox 464">
            <a:extLst>
              <a:ext uri="{FF2B5EF4-FFF2-40B4-BE49-F238E27FC236}">
                <a16:creationId xmlns:a16="http://schemas.microsoft.com/office/drawing/2014/main" id="{38C18F18-DB7B-40E6-A1E8-43289AF552A8}"/>
              </a:ext>
            </a:extLst>
          </p:cNvPr>
          <p:cNvSpPr txBox="1"/>
          <p:nvPr/>
        </p:nvSpPr>
        <p:spPr>
          <a:xfrm>
            <a:off x="9964432" y="1102895"/>
            <a:ext cx="2227568" cy="1200329"/>
          </a:xfrm>
          <a:prstGeom prst="rect">
            <a:avLst/>
          </a:prstGeom>
          <a:solidFill>
            <a:schemeClr val="tx1">
              <a:lumMod val="50000"/>
              <a:lumOff val="50000"/>
            </a:schemeClr>
          </a:solidFill>
        </p:spPr>
        <p:txBody>
          <a:bodyPr wrap="square" rtlCol="0">
            <a:spAutoFit/>
          </a:bodyPr>
          <a:lstStyle/>
          <a:p>
            <a:r>
              <a:rPr lang="en-US" dirty="0">
                <a:solidFill>
                  <a:schemeClr val="accent5">
                    <a:lumMod val="60000"/>
                    <a:lumOff val="40000"/>
                  </a:schemeClr>
                </a:solidFill>
              </a:rPr>
              <a:t>Viral delivery of fluorescent reporters</a:t>
            </a:r>
          </a:p>
          <a:p>
            <a:r>
              <a:rPr lang="en-US" b="1" u="sng" dirty="0">
                <a:solidFill>
                  <a:schemeClr val="accent1">
                    <a:lumMod val="75000"/>
                  </a:schemeClr>
                </a:solidFill>
              </a:rPr>
              <a:t>fast functionality readout</a:t>
            </a:r>
          </a:p>
        </p:txBody>
      </p:sp>
      <p:grpSp>
        <p:nvGrpSpPr>
          <p:cNvPr id="448" name="Group 447">
            <a:extLst>
              <a:ext uri="{FF2B5EF4-FFF2-40B4-BE49-F238E27FC236}">
                <a16:creationId xmlns:a16="http://schemas.microsoft.com/office/drawing/2014/main" id="{5E33BE7C-C278-49F6-A77C-F9D5F7942B4E}"/>
              </a:ext>
            </a:extLst>
          </p:cNvPr>
          <p:cNvGrpSpPr/>
          <p:nvPr/>
        </p:nvGrpSpPr>
        <p:grpSpPr>
          <a:xfrm>
            <a:off x="6239399" y="4580032"/>
            <a:ext cx="4805402" cy="2348798"/>
            <a:chOff x="4794135" y="4761691"/>
            <a:chExt cx="4805402" cy="2348798"/>
          </a:xfrm>
        </p:grpSpPr>
        <p:grpSp>
          <p:nvGrpSpPr>
            <p:cNvPr id="1087" name="Group 1086">
              <a:extLst>
                <a:ext uri="{FF2B5EF4-FFF2-40B4-BE49-F238E27FC236}">
                  <a16:creationId xmlns:a16="http://schemas.microsoft.com/office/drawing/2014/main" id="{0D3F479B-7307-49E5-93E9-E11F31055E13}"/>
                </a:ext>
              </a:extLst>
            </p:cNvPr>
            <p:cNvGrpSpPr/>
            <p:nvPr/>
          </p:nvGrpSpPr>
          <p:grpSpPr>
            <a:xfrm>
              <a:off x="4794135" y="4761691"/>
              <a:ext cx="4805402" cy="1686753"/>
              <a:chOff x="4794135" y="4761691"/>
              <a:chExt cx="4805402" cy="1686753"/>
            </a:xfrm>
          </p:grpSpPr>
          <p:pic>
            <p:nvPicPr>
              <p:cNvPr id="1034" name="Picture 10" descr="https://www.oulu.fi/sites/default/files/styles/full_width/public/content-images/bco_spinning.jpg?itok=q4D8zZ_c">
                <a:extLst>
                  <a:ext uri="{FF2B5EF4-FFF2-40B4-BE49-F238E27FC236}">
                    <a16:creationId xmlns:a16="http://schemas.microsoft.com/office/drawing/2014/main" id="{4FC9EEFB-0F87-409E-BA34-BB238D1A1C3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13132" y="4776266"/>
                <a:ext cx="2486405" cy="1657603"/>
              </a:xfrm>
              <a:prstGeom prst="rect">
                <a:avLst/>
              </a:prstGeom>
              <a:noFill/>
              <a:extLst>
                <a:ext uri="{909E8E84-426E-40DD-AFC4-6F175D3DCCD1}">
                  <a14:hiddenFill xmlns:a14="http://schemas.microsoft.com/office/drawing/2010/main">
                    <a:solidFill>
                      <a:srgbClr val="FFFFFF"/>
                    </a:solidFill>
                  </a14:hiddenFill>
                </a:ext>
              </a:extLst>
            </p:spPr>
          </p:pic>
          <p:grpSp>
            <p:nvGrpSpPr>
              <p:cNvPr id="1057" name="Group 1056">
                <a:extLst>
                  <a:ext uri="{FF2B5EF4-FFF2-40B4-BE49-F238E27FC236}">
                    <a16:creationId xmlns:a16="http://schemas.microsoft.com/office/drawing/2014/main" id="{D9124A9A-DE55-42E9-8652-FE02C012D140}"/>
                  </a:ext>
                </a:extLst>
              </p:cNvPr>
              <p:cNvGrpSpPr/>
              <p:nvPr/>
            </p:nvGrpSpPr>
            <p:grpSpPr>
              <a:xfrm>
                <a:off x="4794135" y="4761691"/>
                <a:ext cx="2190985" cy="1686753"/>
                <a:chOff x="6524625" y="3267551"/>
                <a:chExt cx="2733675" cy="2104549"/>
              </a:xfrm>
            </p:grpSpPr>
            <p:pic>
              <p:nvPicPr>
                <p:cNvPr id="1033" name="Picture 1032" descr="A picture containing object&#10;&#10;Description automatically generated">
                  <a:extLst>
                    <a:ext uri="{FF2B5EF4-FFF2-40B4-BE49-F238E27FC236}">
                      <a16:creationId xmlns:a16="http://schemas.microsoft.com/office/drawing/2014/main" id="{16319B54-53C3-4D63-ACBB-1F340DBE91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49310" y="3267551"/>
                  <a:ext cx="1091933" cy="1091933"/>
                </a:xfrm>
                <a:prstGeom prst="rect">
                  <a:avLst/>
                </a:prstGeom>
              </p:spPr>
            </p:pic>
            <p:pic>
              <p:nvPicPr>
                <p:cNvPr id="1036" name="Picture 1035" descr="A picture containing object, green, light&#10;&#10;Description automatically generated">
                  <a:extLst>
                    <a:ext uri="{FF2B5EF4-FFF2-40B4-BE49-F238E27FC236}">
                      <a16:creationId xmlns:a16="http://schemas.microsoft.com/office/drawing/2014/main" id="{BEB4A1B2-D0D3-4A36-9687-2AD2A70834E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20333" y="3476792"/>
                  <a:ext cx="1091933" cy="1091933"/>
                </a:xfrm>
                <a:prstGeom prst="rect">
                  <a:avLst/>
                </a:prstGeom>
              </p:spPr>
            </p:pic>
            <p:pic>
              <p:nvPicPr>
                <p:cNvPr id="1038" name="Picture 1037">
                  <a:extLst>
                    <a:ext uri="{FF2B5EF4-FFF2-40B4-BE49-F238E27FC236}">
                      <a16:creationId xmlns:a16="http://schemas.microsoft.com/office/drawing/2014/main" id="{F904C254-9D86-434E-AA4D-9F46EB50C20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38646" y="3721581"/>
                  <a:ext cx="1091933" cy="1091933"/>
                </a:xfrm>
                <a:prstGeom prst="rect">
                  <a:avLst/>
                </a:prstGeom>
              </p:spPr>
            </p:pic>
            <p:pic>
              <p:nvPicPr>
                <p:cNvPr id="1040" name="Picture 1039" descr="A picture containing object&#10;&#10;Description automatically generated">
                  <a:extLst>
                    <a:ext uri="{FF2B5EF4-FFF2-40B4-BE49-F238E27FC236}">
                      <a16:creationId xmlns:a16="http://schemas.microsoft.com/office/drawing/2014/main" id="{FBAD2E28-B06C-42B1-957E-8CB6B0F2722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54182" y="3953247"/>
                  <a:ext cx="1091933" cy="1091933"/>
                </a:xfrm>
                <a:prstGeom prst="rect">
                  <a:avLst/>
                </a:prstGeom>
              </p:spPr>
            </p:pic>
            <p:pic>
              <p:nvPicPr>
                <p:cNvPr id="1042" name="Picture 1041" descr="A picture containing object&#10;&#10;Description automatically generated">
                  <a:extLst>
                    <a:ext uri="{FF2B5EF4-FFF2-40B4-BE49-F238E27FC236}">
                      <a16:creationId xmlns:a16="http://schemas.microsoft.com/office/drawing/2014/main" id="{1CD40797-F380-4F08-8C7D-944E8927BC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166367" y="4181410"/>
                  <a:ext cx="1091933" cy="1091933"/>
                </a:xfrm>
                <a:prstGeom prst="rect">
                  <a:avLst/>
                </a:prstGeom>
              </p:spPr>
            </p:pic>
            <p:cxnSp>
              <p:nvCxnSpPr>
                <p:cNvPr id="1056" name="Straight Arrow Connector 1055">
                  <a:extLst>
                    <a:ext uri="{FF2B5EF4-FFF2-40B4-BE49-F238E27FC236}">
                      <a16:creationId xmlns:a16="http://schemas.microsoft.com/office/drawing/2014/main" id="{AC358D6A-660F-46B6-9234-3906F25C99DD}"/>
                    </a:ext>
                  </a:extLst>
                </p:cNvPr>
                <p:cNvCxnSpPr/>
                <p:nvPr/>
              </p:nvCxnSpPr>
              <p:spPr>
                <a:xfrm>
                  <a:off x="6524625" y="4434677"/>
                  <a:ext cx="1708417" cy="937423"/>
                </a:xfrm>
                <a:prstGeom prst="straightConnector1">
                  <a:avLst/>
                </a:prstGeom>
                <a:ln w="19050">
                  <a:headEnd w="lg" len="med"/>
                  <a:tailEnd type="triangle" w="lg" len="lg"/>
                </a:ln>
              </p:spPr>
              <p:style>
                <a:lnRef idx="1">
                  <a:schemeClr val="dk1"/>
                </a:lnRef>
                <a:fillRef idx="0">
                  <a:schemeClr val="dk1"/>
                </a:fillRef>
                <a:effectRef idx="0">
                  <a:schemeClr val="dk1"/>
                </a:effectRef>
                <a:fontRef idx="minor">
                  <a:schemeClr val="tx1"/>
                </a:fontRef>
              </p:style>
            </p:cxnSp>
          </p:grpSp>
        </p:grpSp>
        <p:sp>
          <p:nvSpPr>
            <p:cNvPr id="1065" name="TextBox 1064">
              <a:extLst>
                <a:ext uri="{FF2B5EF4-FFF2-40B4-BE49-F238E27FC236}">
                  <a16:creationId xmlns:a16="http://schemas.microsoft.com/office/drawing/2014/main" id="{23DDCBA9-D774-40E5-85A7-EFEFADB8F354}"/>
                </a:ext>
              </a:extLst>
            </p:cNvPr>
            <p:cNvSpPr txBox="1"/>
            <p:nvPr/>
          </p:nvSpPr>
          <p:spPr>
            <a:xfrm>
              <a:off x="5700625" y="6464158"/>
              <a:ext cx="2992422" cy="646331"/>
            </a:xfrm>
            <a:prstGeom prst="rect">
              <a:avLst/>
            </a:prstGeom>
            <a:noFill/>
          </p:spPr>
          <p:txBody>
            <a:bodyPr wrap="none" rtlCol="0">
              <a:spAutoFit/>
            </a:bodyPr>
            <a:lstStyle/>
            <a:p>
              <a:r>
                <a:rPr lang="en-US" dirty="0">
                  <a:solidFill>
                    <a:schemeClr val="accent6">
                      <a:lumMod val="60000"/>
                      <a:lumOff val="40000"/>
                    </a:schemeClr>
                  </a:solidFill>
                </a:rPr>
                <a:t>Automatic time-lapse imaging</a:t>
              </a:r>
            </a:p>
            <a:p>
              <a:endParaRPr lang="en-US" dirty="0">
                <a:solidFill>
                  <a:schemeClr val="accent6">
                    <a:lumMod val="60000"/>
                    <a:lumOff val="40000"/>
                  </a:schemeClr>
                </a:solidFill>
              </a:endParaRPr>
            </a:p>
          </p:txBody>
        </p:sp>
      </p:grpSp>
      <p:grpSp>
        <p:nvGrpSpPr>
          <p:cNvPr id="450" name="Group 449">
            <a:extLst>
              <a:ext uri="{FF2B5EF4-FFF2-40B4-BE49-F238E27FC236}">
                <a16:creationId xmlns:a16="http://schemas.microsoft.com/office/drawing/2014/main" id="{E3C849F0-C1D9-4C6D-B110-16CE09794483}"/>
              </a:ext>
            </a:extLst>
          </p:cNvPr>
          <p:cNvGrpSpPr/>
          <p:nvPr/>
        </p:nvGrpSpPr>
        <p:grpSpPr>
          <a:xfrm>
            <a:off x="1719525" y="5128752"/>
            <a:ext cx="3915925" cy="1556103"/>
            <a:chOff x="2103861" y="5264407"/>
            <a:chExt cx="3915925" cy="1556103"/>
          </a:xfrm>
        </p:grpSpPr>
        <p:pic>
          <p:nvPicPr>
            <p:cNvPr id="1058" name="Picture 12" descr="https://www.essenbioscience.com/media/uploads/files/s3_figure-collage_PevuauP.jpg">
              <a:extLst>
                <a:ext uri="{FF2B5EF4-FFF2-40B4-BE49-F238E27FC236}">
                  <a16:creationId xmlns:a16="http://schemas.microsoft.com/office/drawing/2014/main" id="{1E3E76EB-1D92-4A96-90D7-C2DF00DB21B5}"/>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2145" t="10094"/>
            <a:stretch/>
          </p:blipFill>
          <p:spPr bwMode="auto">
            <a:xfrm>
              <a:off x="2103861" y="5264407"/>
              <a:ext cx="3915925" cy="1123458"/>
            </a:xfrm>
            <a:prstGeom prst="rect">
              <a:avLst/>
            </a:prstGeom>
            <a:noFill/>
            <a:extLst>
              <a:ext uri="{909E8E84-426E-40DD-AFC4-6F175D3DCCD1}">
                <a14:hiddenFill xmlns:a14="http://schemas.microsoft.com/office/drawing/2010/main">
                  <a:solidFill>
                    <a:srgbClr val="FFFFFF"/>
                  </a:solidFill>
                </a14:hiddenFill>
              </a:ext>
            </a:extLst>
          </p:spPr>
        </p:pic>
        <p:sp>
          <p:nvSpPr>
            <p:cNvPr id="468" name="TextBox 467">
              <a:extLst>
                <a:ext uri="{FF2B5EF4-FFF2-40B4-BE49-F238E27FC236}">
                  <a16:creationId xmlns:a16="http://schemas.microsoft.com/office/drawing/2014/main" id="{39C13219-301D-4EF8-A3FE-BA118BE9F52B}"/>
                </a:ext>
              </a:extLst>
            </p:cNvPr>
            <p:cNvSpPr txBox="1"/>
            <p:nvPr/>
          </p:nvSpPr>
          <p:spPr>
            <a:xfrm>
              <a:off x="2594306" y="6451178"/>
              <a:ext cx="2935034" cy="369332"/>
            </a:xfrm>
            <a:prstGeom prst="rect">
              <a:avLst/>
            </a:prstGeom>
            <a:noFill/>
          </p:spPr>
          <p:txBody>
            <a:bodyPr wrap="none" rtlCol="0">
              <a:spAutoFit/>
            </a:bodyPr>
            <a:lstStyle/>
            <a:p>
              <a:r>
                <a:rPr lang="en-US" dirty="0">
                  <a:solidFill>
                    <a:schemeClr val="accent4">
                      <a:lumMod val="40000"/>
                      <a:lumOff val="60000"/>
                    </a:schemeClr>
                  </a:solidFill>
                </a:rPr>
                <a:t>Automatic cell image analysis</a:t>
              </a:r>
            </a:p>
          </p:txBody>
        </p:sp>
      </p:grpSp>
      <p:grpSp>
        <p:nvGrpSpPr>
          <p:cNvPr id="449" name="Group 448">
            <a:extLst>
              <a:ext uri="{FF2B5EF4-FFF2-40B4-BE49-F238E27FC236}">
                <a16:creationId xmlns:a16="http://schemas.microsoft.com/office/drawing/2014/main" id="{3C16238C-975A-44AF-96A0-9BB3540D0EBF}"/>
              </a:ext>
            </a:extLst>
          </p:cNvPr>
          <p:cNvGrpSpPr/>
          <p:nvPr/>
        </p:nvGrpSpPr>
        <p:grpSpPr>
          <a:xfrm>
            <a:off x="49212" y="2601229"/>
            <a:ext cx="2698623" cy="2257093"/>
            <a:chOff x="-199203" y="3151674"/>
            <a:chExt cx="2698623" cy="2257093"/>
          </a:xfrm>
        </p:grpSpPr>
        <p:sp>
          <p:nvSpPr>
            <p:cNvPr id="1066" name="TextBox 1065">
              <a:extLst>
                <a:ext uri="{FF2B5EF4-FFF2-40B4-BE49-F238E27FC236}">
                  <a16:creationId xmlns:a16="http://schemas.microsoft.com/office/drawing/2014/main" id="{B9CFA646-8FAA-4F5D-9364-6CBC130E990B}"/>
                </a:ext>
              </a:extLst>
            </p:cNvPr>
            <p:cNvSpPr txBox="1"/>
            <p:nvPr/>
          </p:nvSpPr>
          <p:spPr>
            <a:xfrm>
              <a:off x="-199203" y="3389873"/>
              <a:ext cx="1380222" cy="1477328"/>
            </a:xfrm>
            <a:prstGeom prst="rect">
              <a:avLst/>
            </a:prstGeom>
            <a:solidFill>
              <a:schemeClr val="bg2">
                <a:lumMod val="90000"/>
              </a:schemeClr>
            </a:solidFill>
          </p:spPr>
          <p:txBody>
            <a:bodyPr wrap="square" rtlCol="0">
              <a:spAutoFit/>
            </a:bodyPr>
            <a:lstStyle/>
            <a:p>
              <a:r>
                <a:rPr lang="en-US" dirty="0">
                  <a:solidFill>
                    <a:srgbClr val="FF0000"/>
                  </a:solidFill>
                </a:rPr>
                <a:t>Single cell- resolution cell signaling and drug response</a:t>
              </a:r>
            </a:p>
          </p:txBody>
        </p:sp>
        <p:pic>
          <p:nvPicPr>
            <p:cNvPr id="1060" name="Picture 1059">
              <a:extLst>
                <a:ext uri="{FF2B5EF4-FFF2-40B4-BE49-F238E27FC236}">
                  <a16:creationId xmlns:a16="http://schemas.microsoft.com/office/drawing/2014/main" id="{866CACF4-F447-4C2B-AEAB-4A51F2935801}"/>
                </a:ext>
              </a:extLst>
            </p:cNvPr>
            <p:cNvPicPr>
              <a:picLocks noChangeAspect="1"/>
            </p:cNvPicPr>
            <p:nvPr/>
          </p:nvPicPr>
          <p:blipFill rotWithShape="1">
            <a:blip r:embed="rId17"/>
            <a:srcRect l="27477" t="2639" r="46850" b="52387"/>
            <a:stretch/>
          </p:blipFill>
          <p:spPr>
            <a:xfrm>
              <a:off x="1119198" y="3151674"/>
              <a:ext cx="1380222" cy="2257093"/>
            </a:xfrm>
            <a:prstGeom prst="rect">
              <a:avLst/>
            </a:prstGeom>
          </p:spPr>
        </p:pic>
      </p:grpSp>
      <p:grpSp>
        <p:nvGrpSpPr>
          <p:cNvPr id="1086" name="Group 1085">
            <a:extLst>
              <a:ext uri="{FF2B5EF4-FFF2-40B4-BE49-F238E27FC236}">
                <a16:creationId xmlns:a16="http://schemas.microsoft.com/office/drawing/2014/main" id="{5454C3C9-1E42-446E-A35D-9B2829ED319F}"/>
              </a:ext>
            </a:extLst>
          </p:cNvPr>
          <p:cNvGrpSpPr/>
          <p:nvPr/>
        </p:nvGrpSpPr>
        <p:grpSpPr>
          <a:xfrm>
            <a:off x="9505678" y="2571312"/>
            <a:ext cx="2505075" cy="1781175"/>
            <a:chOff x="7508880" y="3171297"/>
            <a:chExt cx="2505075" cy="1781175"/>
          </a:xfrm>
        </p:grpSpPr>
        <p:pic>
          <p:nvPicPr>
            <p:cNvPr id="1032" name="Picture 8" descr="https://www.sciencemag.org/sites/default/files/styles/inline__450w__no_aspect/public/custom-publishing/7AprilCellCutureLead.jpg?itok=DzH4Ta75">
              <a:extLst>
                <a:ext uri="{FF2B5EF4-FFF2-40B4-BE49-F238E27FC236}">
                  <a16:creationId xmlns:a16="http://schemas.microsoft.com/office/drawing/2014/main" id="{001C22AD-99A4-4882-85B5-98213E386EE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08880" y="3171297"/>
              <a:ext cx="2505075" cy="1408409"/>
            </a:xfrm>
            <a:prstGeom prst="rect">
              <a:avLst/>
            </a:prstGeom>
            <a:noFill/>
            <a:extLst>
              <a:ext uri="{909E8E84-426E-40DD-AFC4-6F175D3DCCD1}">
                <a14:hiddenFill xmlns:a14="http://schemas.microsoft.com/office/drawing/2010/main">
                  <a:solidFill>
                    <a:srgbClr val="FFFFFF"/>
                  </a:solidFill>
                </a14:hiddenFill>
              </a:ext>
            </a:extLst>
          </p:spPr>
        </p:pic>
        <p:sp>
          <p:nvSpPr>
            <p:cNvPr id="1064" name="TextBox 1063">
              <a:extLst>
                <a:ext uri="{FF2B5EF4-FFF2-40B4-BE49-F238E27FC236}">
                  <a16:creationId xmlns:a16="http://schemas.microsoft.com/office/drawing/2014/main" id="{69A1CED8-CC06-429C-80BD-4F6C3E96729C}"/>
                </a:ext>
              </a:extLst>
            </p:cNvPr>
            <p:cNvSpPr txBox="1"/>
            <p:nvPr/>
          </p:nvSpPr>
          <p:spPr>
            <a:xfrm>
              <a:off x="7854301" y="4583140"/>
              <a:ext cx="1916679" cy="369332"/>
            </a:xfrm>
            <a:prstGeom prst="rect">
              <a:avLst/>
            </a:prstGeom>
            <a:solidFill>
              <a:schemeClr val="tx1">
                <a:lumMod val="50000"/>
                <a:lumOff val="50000"/>
              </a:schemeClr>
            </a:solidFill>
          </p:spPr>
          <p:txBody>
            <a:bodyPr wrap="none" rtlCol="0">
              <a:spAutoFit/>
            </a:bodyPr>
            <a:lstStyle/>
            <a:p>
              <a:pPr algn="ctr"/>
              <a:r>
                <a:rPr lang="en-US" dirty="0">
                  <a:solidFill>
                    <a:schemeClr val="bg2"/>
                  </a:solidFill>
                </a:rPr>
                <a:t>Selected therapies</a:t>
              </a:r>
            </a:p>
          </p:txBody>
        </p:sp>
      </p:grpSp>
      <p:grpSp>
        <p:nvGrpSpPr>
          <p:cNvPr id="1083" name="Group 1082">
            <a:extLst>
              <a:ext uri="{FF2B5EF4-FFF2-40B4-BE49-F238E27FC236}">
                <a16:creationId xmlns:a16="http://schemas.microsoft.com/office/drawing/2014/main" id="{46D0B4B6-998F-46BB-8E33-C5688ECE78DC}"/>
              </a:ext>
            </a:extLst>
          </p:cNvPr>
          <p:cNvGrpSpPr/>
          <p:nvPr/>
        </p:nvGrpSpPr>
        <p:grpSpPr>
          <a:xfrm>
            <a:off x="5041332" y="70033"/>
            <a:ext cx="2610025" cy="1908778"/>
            <a:chOff x="3809013" y="715930"/>
            <a:chExt cx="2076450" cy="1518561"/>
          </a:xfrm>
        </p:grpSpPr>
        <p:pic>
          <p:nvPicPr>
            <p:cNvPr id="1028" name="Picture 4" descr="https://www.bio-connect.nl/uploads/websiteimages/1%20Lev%20BC/PromoCell/Primary-Cancer-Cell-Culture-Overview.png">
              <a:extLst>
                <a:ext uri="{FF2B5EF4-FFF2-40B4-BE49-F238E27FC236}">
                  <a16:creationId xmlns:a16="http://schemas.microsoft.com/office/drawing/2014/main" id="{A75EF65A-F6AD-4B36-9149-795F272B094D}"/>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46076" t="1114" r="16723" b="84442"/>
            <a:stretch/>
          </p:blipFill>
          <p:spPr bwMode="auto">
            <a:xfrm>
              <a:off x="3809013" y="715930"/>
              <a:ext cx="2076450" cy="990601"/>
            </a:xfrm>
            <a:prstGeom prst="rect">
              <a:avLst/>
            </a:prstGeom>
            <a:noFill/>
            <a:extLst>
              <a:ext uri="{909E8E84-426E-40DD-AFC4-6F175D3DCCD1}">
                <a14:hiddenFill xmlns:a14="http://schemas.microsoft.com/office/drawing/2010/main">
                  <a:solidFill>
                    <a:srgbClr val="FFFFFF"/>
                  </a:solidFill>
                </a14:hiddenFill>
              </a:ext>
            </a:extLst>
          </p:spPr>
        </p:pic>
        <p:sp>
          <p:nvSpPr>
            <p:cNvPr id="464" name="TextBox 463">
              <a:extLst>
                <a:ext uri="{FF2B5EF4-FFF2-40B4-BE49-F238E27FC236}">
                  <a16:creationId xmlns:a16="http://schemas.microsoft.com/office/drawing/2014/main" id="{E5B7F524-3EF8-4752-B63B-931A4864056B}"/>
                </a:ext>
              </a:extLst>
            </p:cNvPr>
            <p:cNvSpPr txBox="1"/>
            <p:nvPr/>
          </p:nvSpPr>
          <p:spPr>
            <a:xfrm>
              <a:off x="3899120" y="1720291"/>
              <a:ext cx="1896237" cy="514200"/>
            </a:xfrm>
            <a:prstGeom prst="rect">
              <a:avLst/>
            </a:prstGeom>
            <a:solidFill>
              <a:schemeClr val="tx1">
                <a:lumMod val="50000"/>
                <a:lumOff val="50000"/>
              </a:schemeClr>
            </a:solidFill>
          </p:spPr>
          <p:txBody>
            <a:bodyPr wrap="square" rtlCol="0">
              <a:spAutoFit/>
            </a:bodyPr>
            <a:lstStyle/>
            <a:p>
              <a:pPr algn="ctr"/>
              <a:r>
                <a:rPr lang="en-US" dirty="0">
                  <a:solidFill>
                    <a:schemeClr val="bg2"/>
                  </a:solidFill>
                </a:rPr>
                <a:t>Tumor cell dissociation</a:t>
              </a:r>
            </a:p>
            <a:p>
              <a:pPr algn="ctr"/>
              <a:r>
                <a:rPr lang="en-US" b="1" u="sng" dirty="0">
                  <a:solidFill>
                    <a:schemeClr val="bg2">
                      <a:lumMod val="25000"/>
                    </a:schemeClr>
                  </a:solidFill>
                </a:rPr>
                <a:t>minimize cytotoxicity</a:t>
              </a:r>
            </a:p>
          </p:txBody>
        </p:sp>
      </p:grpSp>
      <p:sp>
        <p:nvSpPr>
          <p:cNvPr id="460" name="Title 459">
            <a:extLst>
              <a:ext uri="{FF2B5EF4-FFF2-40B4-BE49-F238E27FC236}">
                <a16:creationId xmlns:a16="http://schemas.microsoft.com/office/drawing/2014/main" id="{92F8E655-BA73-4B71-AC9E-9B2F7BA62555}"/>
              </a:ext>
            </a:extLst>
          </p:cNvPr>
          <p:cNvSpPr>
            <a:spLocks noGrp="1"/>
          </p:cNvSpPr>
          <p:nvPr>
            <p:ph type="title"/>
          </p:nvPr>
        </p:nvSpPr>
        <p:spPr>
          <a:xfrm>
            <a:off x="0" y="-98484"/>
            <a:ext cx="2530942" cy="785010"/>
          </a:xfrm>
        </p:spPr>
        <p:txBody>
          <a:bodyPr/>
          <a:lstStyle/>
          <a:p>
            <a:r>
              <a:rPr lang="en-US" b="1" dirty="0"/>
              <a:t>Overview</a:t>
            </a:r>
          </a:p>
        </p:txBody>
      </p:sp>
      <p:sp>
        <p:nvSpPr>
          <p:cNvPr id="2" name="Left Arrow 1"/>
          <p:cNvSpPr/>
          <p:nvPr/>
        </p:nvSpPr>
        <p:spPr>
          <a:xfrm>
            <a:off x="5781952" y="5922342"/>
            <a:ext cx="838830" cy="327970"/>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7315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26" name="Title 1"/>
          <p:cNvSpPr txBox="1">
            <a:spLocks/>
          </p:cNvSpPr>
          <p:nvPr/>
        </p:nvSpPr>
        <p:spPr>
          <a:xfrm>
            <a:off x="0" y="453135"/>
            <a:ext cx="12192000" cy="868755"/>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solidFill>
                  <a:schemeClr val="bg1"/>
                </a:solidFill>
              </a:rPr>
              <a:t>Function genomics + biosensor imaging</a:t>
            </a:r>
            <a:endParaRPr lang="en-US" sz="4000" b="1" dirty="0">
              <a:solidFill>
                <a:schemeClr val="bg1"/>
              </a:solidFill>
            </a:endParaRPr>
          </a:p>
        </p:txBody>
      </p:sp>
      <p:pic>
        <p:nvPicPr>
          <p:cNvPr id="33" name="Picture 32">
            <a:extLst>
              <a:ext uri="{FF2B5EF4-FFF2-40B4-BE49-F238E27FC236}">
                <a16:creationId xmlns:a16="http://schemas.microsoft.com/office/drawing/2014/main" id="{6A355388-33D0-1C4D-8D2B-D14E738ED155}"/>
              </a:ext>
            </a:extLst>
          </p:cNvPr>
          <p:cNvPicPr>
            <a:picLocks noChangeAspect="1"/>
          </p:cNvPicPr>
          <p:nvPr/>
        </p:nvPicPr>
        <p:blipFill>
          <a:blip r:embed="rId3"/>
          <a:stretch>
            <a:fillRect/>
          </a:stretch>
        </p:blipFill>
        <p:spPr>
          <a:xfrm>
            <a:off x="1292674" y="3144608"/>
            <a:ext cx="947716" cy="947716"/>
          </a:xfrm>
          <a:prstGeom prst="rect">
            <a:avLst/>
          </a:prstGeom>
        </p:spPr>
      </p:pic>
      <p:sp>
        <p:nvSpPr>
          <p:cNvPr id="34" name="TextBox 33">
            <a:extLst>
              <a:ext uri="{FF2B5EF4-FFF2-40B4-BE49-F238E27FC236}">
                <a16:creationId xmlns:a16="http://schemas.microsoft.com/office/drawing/2014/main" id="{F90C02B1-308B-2F4D-A86B-AAD2FE829B6B}"/>
              </a:ext>
            </a:extLst>
          </p:cNvPr>
          <p:cNvSpPr txBox="1"/>
          <p:nvPr/>
        </p:nvSpPr>
        <p:spPr>
          <a:xfrm>
            <a:off x="945722" y="3990269"/>
            <a:ext cx="1652988" cy="523220"/>
          </a:xfrm>
          <a:prstGeom prst="rect">
            <a:avLst/>
          </a:prstGeom>
          <a:noFill/>
        </p:spPr>
        <p:txBody>
          <a:bodyPr wrap="square" rtlCol="0">
            <a:spAutoFit/>
          </a:bodyPr>
          <a:lstStyle/>
          <a:p>
            <a:pPr algn="ctr"/>
            <a:r>
              <a:rPr lang="en-US" sz="1400" b="1" dirty="0" smtClean="0">
                <a:latin typeface="Arial" panose="020B0604020202020204" pitchFamily="34" charset="0"/>
                <a:cs typeface="Arial" panose="020B0604020202020204" pitchFamily="34" charset="0"/>
              </a:rPr>
              <a:t>Breast cancer patient database</a:t>
            </a:r>
            <a:endParaRPr lang="en-US" sz="1400" b="1" dirty="0">
              <a:latin typeface="Arial" panose="020B0604020202020204" pitchFamily="34" charset="0"/>
              <a:cs typeface="Arial" panose="020B0604020202020204" pitchFamily="34" charset="0"/>
            </a:endParaRPr>
          </a:p>
        </p:txBody>
      </p:sp>
      <p:pic>
        <p:nvPicPr>
          <p:cNvPr id="2052" name="Picture 4" descr="https://banner2.cleanpng.com/20180325/puw/kisspng-laptop-computer-keyboard-computer-mouse-dell-desktop-pc-5ab8512e0cb138.235248101522028846052.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29" b="100000" l="667" r="99444">
                        <a14:foregroundMark x1="25000" y1="80571" x2="67556" y2="86000"/>
                        <a14:foregroundMark x1="45889" y1="79000" x2="58000" y2="80857"/>
                        <a14:foregroundMark x1="29889" y1="85857" x2="52778" y2="89143"/>
                        <a14:foregroundMark x1="77333" y1="93286" x2="89889" y2="87286"/>
                      </a14:backgroundRemoval>
                    </a14:imgEffect>
                  </a14:imgLayer>
                </a14:imgProps>
              </a:ext>
              <a:ext uri="{28A0092B-C50C-407E-A947-70E740481C1C}">
                <a14:useLocalDpi xmlns:a14="http://schemas.microsoft.com/office/drawing/2010/main" val="0"/>
              </a:ext>
            </a:extLst>
          </a:blip>
          <a:srcRect/>
          <a:stretch>
            <a:fillRect/>
          </a:stretch>
        </p:blipFill>
        <p:spPr bwMode="auto">
          <a:xfrm>
            <a:off x="3141720" y="2691561"/>
            <a:ext cx="2929248" cy="22783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667500" y="3092049"/>
            <a:ext cx="1600201" cy="1477328"/>
          </a:xfrm>
          <a:prstGeom prst="rect">
            <a:avLst/>
          </a:prstGeom>
          <a:noFill/>
          <a:ln w="38100">
            <a:solidFill>
              <a:schemeClr val="tx1"/>
            </a:solidFill>
          </a:ln>
        </p:spPr>
        <p:txBody>
          <a:bodyPr wrap="square" rtlCol="0">
            <a:spAutoFit/>
          </a:bodyPr>
          <a:lstStyle/>
          <a:p>
            <a:pPr marL="342900" indent="-342900">
              <a:buAutoNum type="arabicPeriod"/>
            </a:pPr>
            <a:r>
              <a:rPr lang="en-US" dirty="0" smtClean="0"/>
              <a:t>Gene A</a:t>
            </a:r>
          </a:p>
          <a:p>
            <a:pPr marL="342900" indent="-342900">
              <a:buAutoNum type="arabicPeriod"/>
            </a:pPr>
            <a:r>
              <a:rPr lang="en-US" dirty="0" smtClean="0"/>
              <a:t>Gene B</a:t>
            </a:r>
          </a:p>
          <a:p>
            <a:pPr marL="342900" indent="-342900">
              <a:buAutoNum type="arabicPeriod"/>
            </a:pPr>
            <a:r>
              <a:rPr lang="en-US" dirty="0" smtClean="0"/>
              <a:t>Gene C</a:t>
            </a:r>
          </a:p>
          <a:p>
            <a:r>
              <a:rPr lang="en-US" dirty="0" smtClean="0"/>
              <a:t>…</a:t>
            </a:r>
          </a:p>
          <a:p>
            <a:r>
              <a:rPr lang="en-US" dirty="0" smtClean="0"/>
              <a:t>150.    Gene X</a:t>
            </a:r>
            <a:endParaRPr lang="en-US" dirty="0"/>
          </a:p>
        </p:txBody>
      </p:sp>
      <p:pic>
        <p:nvPicPr>
          <p:cNvPr id="5" name="Picture 4"/>
          <p:cNvPicPr>
            <a:picLocks noChangeAspect="1"/>
          </p:cNvPicPr>
          <p:nvPr/>
        </p:nvPicPr>
        <p:blipFill>
          <a:blip r:embed="rId6">
            <a:extLst>
              <a:ext uri="{BEBA8EAE-BF5A-486C-A8C5-ECC9F3942E4B}">
                <a14:imgProps xmlns:a14="http://schemas.microsoft.com/office/drawing/2010/main">
                  <a14:imgLayer r:embed="rId7">
                    <a14:imgEffect>
                      <a14:backgroundRemoval t="5000" b="57581" l="19111" r="83333"/>
                    </a14:imgEffect>
                  </a14:imgLayer>
                </a14:imgProps>
              </a:ext>
            </a:extLst>
          </a:blip>
          <a:stretch>
            <a:fillRect/>
          </a:stretch>
        </p:blipFill>
        <p:spPr>
          <a:xfrm>
            <a:off x="8747505" y="3248389"/>
            <a:ext cx="2839292" cy="1955957"/>
          </a:xfrm>
          <a:prstGeom prst="rect">
            <a:avLst/>
          </a:prstGeom>
        </p:spPr>
      </p:pic>
      <p:sp>
        <p:nvSpPr>
          <p:cNvPr id="6" name="Right Arrow 5"/>
          <p:cNvSpPr/>
          <p:nvPr/>
        </p:nvSpPr>
        <p:spPr>
          <a:xfrm>
            <a:off x="2545188" y="3671158"/>
            <a:ext cx="470574" cy="31911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Right Arrow 36"/>
          <p:cNvSpPr/>
          <p:nvPr/>
        </p:nvSpPr>
        <p:spPr>
          <a:xfrm>
            <a:off x="5927298" y="3671158"/>
            <a:ext cx="470574" cy="31911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5" name="Right Arrow 54"/>
          <p:cNvSpPr/>
          <p:nvPr/>
        </p:nvSpPr>
        <p:spPr>
          <a:xfrm>
            <a:off x="8628946" y="3671158"/>
            <a:ext cx="470574" cy="31911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947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9222" name="Picture 6" descr="angle view of a 96 well multiwell cell culture plate"/>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167" b="98000" l="0" r="99667">
                        <a14:foregroundMark x1="23167" y1="67000" x2="2167" y2="50667"/>
                        <a14:foregroundMark x1="12833" y1="59500" x2="12833" y2="59500"/>
                        <a14:foregroundMark x1="12833" y1="59500" x2="24167" y2="67833"/>
                        <a14:foregroundMark x1="18500" y1="64667" x2="44000" y2="80167"/>
                        <a14:foregroundMark x1="31167" y1="74167" x2="44833" y2="82167"/>
                        <a14:foregroundMark x1="74167" y1="54833" x2="74167" y2="54833"/>
                        <a14:foregroundMark x1="74500" y1="54833" x2="74500" y2="54833"/>
                        <a14:foregroundMark x1="74167" y1="54833" x2="97167" y2="32500"/>
                      </a14:backgroundRemoval>
                    </a14:imgEffect>
                  </a14:imgLayer>
                </a14:imgProps>
              </a:ext>
              <a:ext uri="{28A0092B-C50C-407E-A947-70E740481C1C}">
                <a14:useLocalDpi xmlns:a14="http://schemas.microsoft.com/office/drawing/2010/main" val="0"/>
              </a:ext>
            </a:extLst>
          </a:blip>
          <a:srcRect/>
          <a:stretch>
            <a:fillRect/>
          </a:stretch>
        </p:blipFill>
        <p:spPr bwMode="auto">
          <a:xfrm>
            <a:off x="4186066" y="3404845"/>
            <a:ext cx="3580909" cy="3580909"/>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4056885" y="1540296"/>
            <a:ext cx="2181791" cy="2181791"/>
          </a:xfrm>
          <a:prstGeom prst="ellipse">
            <a:avLst/>
          </a:prstGeom>
          <a:solidFill>
            <a:schemeClr val="accent1">
              <a:lumMod val="20000"/>
              <a:lumOff val="80000"/>
            </a:schemeClr>
          </a:solidFill>
          <a:ln w="38100">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7D3B1A48-0B9A-4C95-B107-DE193061CB88}"/>
              </a:ext>
            </a:extLst>
          </p:cNvPr>
          <p:cNvGrpSpPr/>
          <p:nvPr/>
        </p:nvGrpSpPr>
        <p:grpSpPr>
          <a:xfrm>
            <a:off x="4973595" y="1823206"/>
            <a:ext cx="852597" cy="586734"/>
            <a:chOff x="2596617" y="5130412"/>
            <a:chExt cx="1947462" cy="1340190"/>
          </a:xfrm>
          <a:solidFill>
            <a:srgbClr val="00B050"/>
          </a:solidFill>
        </p:grpSpPr>
        <p:sp>
          <p:nvSpPr>
            <p:cNvPr id="60" name="Freeform: Shape 59">
              <a:extLst>
                <a:ext uri="{FF2B5EF4-FFF2-40B4-BE49-F238E27FC236}">
                  <a16:creationId xmlns:a16="http://schemas.microsoft.com/office/drawing/2014/main" id="{24DD99BB-5F52-4998-AEF2-7D849211A30C}"/>
                </a:ext>
              </a:extLst>
            </p:cNvPr>
            <p:cNvSpPr/>
            <p:nvPr/>
          </p:nvSpPr>
          <p:spPr>
            <a:xfrm>
              <a:off x="2596617" y="5130412"/>
              <a:ext cx="1947462" cy="1340190"/>
            </a:xfrm>
            <a:custGeom>
              <a:avLst/>
              <a:gdLst>
                <a:gd name="connsiteX0" fmla="*/ 0 w 2121966"/>
                <a:gd name="connsiteY0" fmla="*/ 446730 h 1340190"/>
                <a:gd name="connsiteX1" fmla="*/ 0 w 2121966"/>
                <a:gd name="connsiteY1" fmla="*/ 446730 h 1340190"/>
                <a:gd name="connsiteX2" fmla="*/ 62821 w 2121966"/>
                <a:gd name="connsiteY2" fmla="*/ 439750 h 1340190"/>
                <a:gd name="connsiteX3" fmla="*/ 139603 w 2121966"/>
                <a:gd name="connsiteY3" fmla="*/ 404849 h 1340190"/>
                <a:gd name="connsiteX4" fmla="*/ 202424 w 2121966"/>
                <a:gd name="connsiteY4" fmla="*/ 390889 h 1340190"/>
                <a:gd name="connsiteX5" fmla="*/ 216385 w 2121966"/>
                <a:gd name="connsiteY5" fmla="*/ 376928 h 1340190"/>
                <a:gd name="connsiteX6" fmla="*/ 300146 w 2121966"/>
                <a:gd name="connsiteY6" fmla="*/ 342028 h 1340190"/>
                <a:gd name="connsiteX7" fmla="*/ 362968 w 2121966"/>
                <a:gd name="connsiteY7" fmla="*/ 314107 h 1340190"/>
                <a:gd name="connsiteX8" fmla="*/ 376928 w 2121966"/>
                <a:gd name="connsiteY8" fmla="*/ 293167 h 1340190"/>
                <a:gd name="connsiteX9" fmla="*/ 404849 w 2121966"/>
                <a:gd name="connsiteY9" fmla="*/ 265246 h 1340190"/>
                <a:gd name="connsiteX10" fmla="*/ 439749 w 2121966"/>
                <a:gd name="connsiteY10" fmla="*/ 230345 h 1340190"/>
                <a:gd name="connsiteX11" fmla="*/ 502571 w 2121966"/>
                <a:gd name="connsiteY11" fmla="*/ 202425 h 1340190"/>
                <a:gd name="connsiteX12" fmla="*/ 530491 w 2121966"/>
                <a:gd name="connsiteY12" fmla="*/ 188464 h 1340190"/>
                <a:gd name="connsiteX13" fmla="*/ 579352 w 2121966"/>
                <a:gd name="connsiteY13" fmla="*/ 139603 h 1340190"/>
                <a:gd name="connsiteX14" fmla="*/ 593313 w 2121966"/>
                <a:gd name="connsiteY14" fmla="*/ 125643 h 1340190"/>
                <a:gd name="connsiteX15" fmla="*/ 642174 w 2121966"/>
                <a:gd name="connsiteY15" fmla="*/ 104703 h 1340190"/>
                <a:gd name="connsiteX16" fmla="*/ 656134 w 2121966"/>
                <a:gd name="connsiteY16" fmla="*/ 90742 h 1340190"/>
                <a:gd name="connsiteX17" fmla="*/ 691035 w 2121966"/>
                <a:gd name="connsiteY17" fmla="*/ 76782 h 1340190"/>
                <a:gd name="connsiteX18" fmla="*/ 718956 w 2121966"/>
                <a:gd name="connsiteY18" fmla="*/ 27921 h 1340190"/>
                <a:gd name="connsiteX19" fmla="*/ 753856 w 2121966"/>
                <a:gd name="connsiteY19" fmla="*/ 0 h 1340190"/>
                <a:gd name="connsiteX20" fmla="*/ 830638 w 2121966"/>
                <a:gd name="connsiteY20" fmla="*/ 6980 h 1340190"/>
                <a:gd name="connsiteX21" fmla="*/ 893459 w 2121966"/>
                <a:gd name="connsiteY21" fmla="*/ 69802 h 1340190"/>
                <a:gd name="connsiteX22" fmla="*/ 907420 w 2121966"/>
                <a:gd name="connsiteY22" fmla="*/ 118663 h 1340190"/>
                <a:gd name="connsiteX23" fmla="*/ 928360 w 2121966"/>
                <a:gd name="connsiteY23" fmla="*/ 132623 h 1340190"/>
                <a:gd name="connsiteX24" fmla="*/ 942320 w 2121966"/>
                <a:gd name="connsiteY24" fmla="*/ 167524 h 1340190"/>
                <a:gd name="connsiteX25" fmla="*/ 970241 w 2121966"/>
                <a:gd name="connsiteY25" fmla="*/ 181484 h 1340190"/>
                <a:gd name="connsiteX26" fmla="*/ 1019102 w 2121966"/>
                <a:gd name="connsiteY26" fmla="*/ 209405 h 1340190"/>
                <a:gd name="connsiteX27" fmla="*/ 1033062 w 2121966"/>
                <a:gd name="connsiteY27" fmla="*/ 244306 h 1340190"/>
                <a:gd name="connsiteX28" fmla="*/ 1081923 w 2121966"/>
                <a:gd name="connsiteY28" fmla="*/ 272226 h 1340190"/>
                <a:gd name="connsiteX29" fmla="*/ 1130785 w 2121966"/>
                <a:gd name="connsiteY29" fmla="*/ 307127 h 1340190"/>
                <a:gd name="connsiteX30" fmla="*/ 1158705 w 2121966"/>
                <a:gd name="connsiteY30" fmla="*/ 335048 h 1340190"/>
                <a:gd name="connsiteX31" fmla="*/ 1221527 w 2121966"/>
                <a:gd name="connsiteY31" fmla="*/ 369948 h 1340190"/>
                <a:gd name="connsiteX32" fmla="*/ 1242467 w 2121966"/>
                <a:gd name="connsiteY32" fmla="*/ 383909 h 1340190"/>
                <a:gd name="connsiteX33" fmla="*/ 1270388 w 2121966"/>
                <a:gd name="connsiteY33" fmla="*/ 418809 h 1340190"/>
                <a:gd name="connsiteX34" fmla="*/ 1305288 w 2121966"/>
                <a:gd name="connsiteY34" fmla="*/ 432770 h 1340190"/>
                <a:gd name="connsiteX35" fmla="*/ 1333209 w 2121966"/>
                <a:gd name="connsiteY35" fmla="*/ 446730 h 1340190"/>
                <a:gd name="connsiteX36" fmla="*/ 1368110 w 2121966"/>
                <a:gd name="connsiteY36" fmla="*/ 460690 h 1340190"/>
                <a:gd name="connsiteX37" fmla="*/ 1396030 w 2121966"/>
                <a:gd name="connsiteY37" fmla="*/ 481631 h 1340190"/>
                <a:gd name="connsiteX38" fmla="*/ 1444891 w 2121966"/>
                <a:gd name="connsiteY38" fmla="*/ 523512 h 1340190"/>
                <a:gd name="connsiteX39" fmla="*/ 1507713 w 2121966"/>
                <a:gd name="connsiteY39" fmla="*/ 572373 h 1340190"/>
                <a:gd name="connsiteX40" fmla="*/ 1598455 w 2121966"/>
                <a:gd name="connsiteY40" fmla="*/ 621234 h 1340190"/>
                <a:gd name="connsiteX41" fmla="*/ 1647316 w 2121966"/>
                <a:gd name="connsiteY41" fmla="*/ 649154 h 1340190"/>
                <a:gd name="connsiteX42" fmla="*/ 1661276 w 2121966"/>
                <a:gd name="connsiteY42" fmla="*/ 670095 h 1340190"/>
                <a:gd name="connsiteX43" fmla="*/ 1710137 w 2121966"/>
                <a:gd name="connsiteY43" fmla="*/ 684055 h 1340190"/>
                <a:gd name="connsiteX44" fmla="*/ 1745038 w 2121966"/>
                <a:gd name="connsiteY44" fmla="*/ 698015 h 1340190"/>
                <a:gd name="connsiteX45" fmla="*/ 1758998 w 2121966"/>
                <a:gd name="connsiteY45" fmla="*/ 711976 h 1340190"/>
                <a:gd name="connsiteX46" fmla="*/ 1835780 w 2121966"/>
                <a:gd name="connsiteY46" fmla="*/ 746877 h 1340190"/>
                <a:gd name="connsiteX47" fmla="*/ 1933502 w 2121966"/>
                <a:gd name="connsiteY47" fmla="*/ 809698 h 1340190"/>
                <a:gd name="connsiteX48" fmla="*/ 1996323 w 2121966"/>
                <a:gd name="connsiteY48" fmla="*/ 823658 h 1340190"/>
                <a:gd name="connsiteX49" fmla="*/ 2059145 w 2121966"/>
                <a:gd name="connsiteY49" fmla="*/ 858559 h 1340190"/>
                <a:gd name="connsiteX50" fmla="*/ 2121966 w 2121966"/>
                <a:gd name="connsiteY50" fmla="*/ 886480 h 1340190"/>
                <a:gd name="connsiteX51" fmla="*/ 2031224 w 2121966"/>
                <a:gd name="connsiteY51" fmla="*/ 900440 h 1340190"/>
                <a:gd name="connsiteX52" fmla="*/ 1996323 w 2121966"/>
                <a:gd name="connsiteY52" fmla="*/ 921380 h 1340190"/>
                <a:gd name="connsiteX53" fmla="*/ 1968403 w 2121966"/>
                <a:gd name="connsiteY53" fmla="*/ 935341 h 1340190"/>
                <a:gd name="connsiteX54" fmla="*/ 1919542 w 2121966"/>
                <a:gd name="connsiteY54" fmla="*/ 949301 h 1340190"/>
                <a:gd name="connsiteX55" fmla="*/ 1856720 w 2121966"/>
                <a:gd name="connsiteY55" fmla="*/ 984202 h 1340190"/>
                <a:gd name="connsiteX56" fmla="*/ 1807859 w 2121966"/>
                <a:gd name="connsiteY56" fmla="*/ 1026083 h 1340190"/>
                <a:gd name="connsiteX57" fmla="*/ 1793899 w 2121966"/>
                <a:gd name="connsiteY57" fmla="*/ 1047023 h 1340190"/>
                <a:gd name="connsiteX58" fmla="*/ 1765978 w 2121966"/>
                <a:gd name="connsiteY58" fmla="*/ 1060983 h 1340190"/>
                <a:gd name="connsiteX59" fmla="*/ 1731078 w 2121966"/>
                <a:gd name="connsiteY59" fmla="*/ 1088904 h 1340190"/>
                <a:gd name="connsiteX60" fmla="*/ 1717117 w 2121966"/>
                <a:gd name="connsiteY60" fmla="*/ 1123805 h 1340190"/>
                <a:gd name="connsiteX61" fmla="*/ 1703157 w 2121966"/>
                <a:gd name="connsiteY61" fmla="*/ 1151725 h 1340190"/>
                <a:gd name="connsiteX62" fmla="*/ 1668256 w 2121966"/>
                <a:gd name="connsiteY62" fmla="*/ 1235487 h 1340190"/>
                <a:gd name="connsiteX63" fmla="*/ 1654296 w 2121966"/>
                <a:gd name="connsiteY63" fmla="*/ 1277368 h 1340190"/>
                <a:gd name="connsiteX64" fmla="*/ 1640336 w 2121966"/>
                <a:gd name="connsiteY64" fmla="*/ 1326229 h 1340190"/>
                <a:gd name="connsiteX65" fmla="*/ 1619395 w 2121966"/>
                <a:gd name="connsiteY65" fmla="*/ 1340190 h 1340190"/>
                <a:gd name="connsiteX66" fmla="*/ 1556574 w 2121966"/>
                <a:gd name="connsiteY66" fmla="*/ 1319249 h 1340190"/>
                <a:gd name="connsiteX67" fmla="*/ 1542614 w 2121966"/>
                <a:gd name="connsiteY67" fmla="*/ 1298309 h 1340190"/>
                <a:gd name="connsiteX68" fmla="*/ 1528653 w 2121966"/>
                <a:gd name="connsiteY68" fmla="*/ 1284348 h 1340190"/>
                <a:gd name="connsiteX69" fmla="*/ 1493752 w 2121966"/>
                <a:gd name="connsiteY69" fmla="*/ 1235487 h 1340190"/>
                <a:gd name="connsiteX70" fmla="*/ 1430931 w 2121966"/>
                <a:gd name="connsiteY70" fmla="*/ 1193606 h 1340190"/>
                <a:gd name="connsiteX71" fmla="*/ 1416971 w 2121966"/>
                <a:gd name="connsiteY71" fmla="*/ 1172666 h 1340190"/>
                <a:gd name="connsiteX72" fmla="*/ 1340189 w 2121966"/>
                <a:gd name="connsiteY72" fmla="*/ 1158706 h 1340190"/>
                <a:gd name="connsiteX73" fmla="*/ 1291328 w 2121966"/>
                <a:gd name="connsiteY73" fmla="*/ 1144745 h 1340190"/>
                <a:gd name="connsiteX74" fmla="*/ 1200586 w 2121966"/>
                <a:gd name="connsiteY74" fmla="*/ 1130785 h 1340190"/>
                <a:gd name="connsiteX75" fmla="*/ 991181 w 2121966"/>
                <a:gd name="connsiteY75" fmla="*/ 1081924 h 1340190"/>
                <a:gd name="connsiteX76" fmla="*/ 837618 w 2121966"/>
                <a:gd name="connsiteY76" fmla="*/ 1047023 h 1340190"/>
                <a:gd name="connsiteX77" fmla="*/ 725936 w 2121966"/>
                <a:gd name="connsiteY77" fmla="*/ 1019103 h 1340190"/>
                <a:gd name="connsiteX78" fmla="*/ 663114 w 2121966"/>
                <a:gd name="connsiteY78" fmla="*/ 1005142 h 1340190"/>
                <a:gd name="connsiteX79" fmla="*/ 125643 w 2121966"/>
                <a:gd name="connsiteY79" fmla="*/ 970241 h 1340190"/>
                <a:gd name="connsiteX80" fmla="*/ 139603 w 2121966"/>
                <a:gd name="connsiteY80" fmla="*/ 942321 h 1340190"/>
                <a:gd name="connsiteX81" fmla="*/ 153563 w 2121966"/>
                <a:gd name="connsiteY81" fmla="*/ 921380 h 1340190"/>
                <a:gd name="connsiteX82" fmla="*/ 132623 w 2121966"/>
                <a:gd name="connsiteY82" fmla="*/ 718956 h 1340190"/>
                <a:gd name="connsiteX83" fmla="*/ 111682 w 2121966"/>
                <a:gd name="connsiteY83" fmla="*/ 691035 h 1340190"/>
                <a:gd name="connsiteX84" fmla="*/ 48861 w 2121966"/>
                <a:gd name="connsiteY84" fmla="*/ 593313 h 1340190"/>
                <a:gd name="connsiteX85" fmla="*/ 34901 w 2121966"/>
                <a:gd name="connsiteY85" fmla="*/ 565393 h 1340190"/>
                <a:gd name="connsiteX86" fmla="*/ 0 w 2121966"/>
                <a:gd name="connsiteY86" fmla="*/ 446730 h 13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121966" h="1340190">
                  <a:moveTo>
                    <a:pt x="0" y="446730"/>
                  </a:moveTo>
                  <a:lnTo>
                    <a:pt x="0" y="446730"/>
                  </a:lnTo>
                  <a:cubicBezTo>
                    <a:pt x="20940" y="444403"/>
                    <a:pt x="42381" y="444860"/>
                    <a:pt x="62821" y="439750"/>
                  </a:cubicBezTo>
                  <a:cubicBezTo>
                    <a:pt x="188857" y="408240"/>
                    <a:pt x="56130" y="430532"/>
                    <a:pt x="139603" y="404849"/>
                  </a:cubicBezTo>
                  <a:cubicBezTo>
                    <a:pt x="160106" y="398541"/>
                    <a:pt x="181484" y="395542"/>
                    <a:pt x="202424" y="390889"/>
                  </a:cubicBezTo>
                  <a:cubicBezTo>
                    <a:pt x="207078" y="386235"/>
                    <a:pt x="210499" y="379871"/>
                    <a:pt x="216385" y="376928"/>
                  </a:cubicBezTo>
                  <a:cubicBezTo>
                    <a:pt x="243439" y="363401"/>
                    <a:pt x="300146" y="342028"/>
                    <a:pt x="300146" y="342028"/>
                  </a:cubicBezTo>
                  <a:cubicBezTo>
                    <a:pt x="339103" y="303071"/>
                    <a:pt x="274272" y="363382"/>
                    <a:pt x="362968" y="314107"/>
                  </a:cubicBezTo>
                  <a:cubicBezTo>
                    <a:pt x="370301" y="310033"/>
                    <a:pt x="371469" y="299536"/>
                    <a:pt x="376928" y="293167"/>
                  </a:cubicBezTo>
                  <a:cubicBezTo>
                    <a:pt x="385494" y="283174"/>
                    <a:pt x="395542" y="274553"/>
                    <a:pt x="404849" y="265246"/>
                  </a:cubicBezTo>
                  <a:cubicBezTo>
                    <a:pt x="416482" y="253612"/>
                    <a:pt x="425034" y="237702"/>
                    <a:pt x="439749" y="230345"/>
                  </a:cubicBezTo>
                  <a:cubicBezTo>
                    <a:pt x="508511" y="195965"/>
                    <a:pt x="422325" y="238090"/>
                    <a:pt x="502571" y="202425"/>
                  </a:cubicBezTo>
                  <a:cubicBezTo>
                    <a:pt x="512079" y="198199"/>
                    <a:pt x="522438" y="195053"/>
                    <a:pt x="530491" y="188464"/>
                  </a:cubicBezTo>
                  <a:cubicBezTo>
                    <a:pt x="548318" y="173878"/>
                    <a:pt x="563065" y="155890"/>
                    <a:pt x="579352" y="139603"/>
                  </a:cubicBezTo>
                  <a:cubicBezTo>
                    <a:pt x="584006" y="134950"/>
                    <a:pt x="587264" y="128235"/>
                    <a:pt x="593313" y="125643"/>
                  </a:cubicBezTo>
                  <a:lnTo>
                    <a:pt x="642174" y="104703"/>
                  </a:lnTo>
                  <a:cubicBezTo>
                    <a:pt x="646827" y="100049"/>
                    <a:pt x="650420" y="94007"/>
                    <a:pt x="656134" y="90742"/>
                  </a:cubicBezTo>
                  <a:cubicBezTo>
                    <a:pt x="667013" y="84525"/>
                    <a:pt x="682175" y="85642"/>
                    <a:pt x="691035" y="76782"/>
                  </a:cubicBezTo>
                  <a:cubicBezTo>
                    <a:pt x="704299" y="63518"/>
                    <a:pt x="707077" y="42439"/>
                    <a:pt x="718956" y="27921"/>
                  </a:cubicBezTo>
                  <a:cubicBezTo>
                    <a:pt x="728390" y="16390"/>
                    <a:pt x="742223" y="9307"/>
                    <a:pt x="753856" y="0"/>
                  </a:cubicBezTo>
                  <a:lnTo>
                    <a:pt x="830638" y="6980"/>
                  </a:lnTo>
                  <a:cubicBezTo>
                    <a:pt x="857126" y="20224"/>
                    <a:pt x="893459" y="69802"/>
                    <a:pt x="893459" y="69802"/>
                  </a:cubicBezTo>
                  <a:cubicBezTo>
                    <a:pt x="898113" y="86089"/>
                    <a:pt x="899194" y="103856"/>
                    <a:pt x="907420" y="118663"/>
                  </a:cubicBezTo>
                  <a:cubicBezTo>
                    <a:pt x="911494" y="125996"/>
                    <a:pt x="923484" y="125797"/>
                    <a:pt x="928360" y="132623"/>
                  </a:cubicBezTo>
                  <a:cubicBezTo>
                    <a:pt x="935643" y="142819"/>
                    <a:pt x="934166" y="158011"/>
                    <a:pt x="942320" y="167524"/>
                  </a:cubicBezTo>
                  <a:cubicBezTo>
                    <a:pt x="949092" y="175424"/>
                    <a:pt x="961206" y="176322"/>
                    <a:pt x="970241" y="181484"/>
                  </a:cubicBezTo>
                  <a:cubicBezTo>
                    <a:pt x="1039324" y="220959"/>
                    <a:pt x="934700" y="167203"/>
                    <a:pt x="1019102" y="209405"/>
                  </a:cubicBezTo>
                  <a:cubicBezTo>
                    <a:pt x="1023755" y="221039"/>
                    <a:pt x="1025779" y="234110"/>
                    <a:pt x="1033062" y="244306"/>
                  </a:cubicBezTo>
                  <a:cubicBezTo>
                    <a:pt x="1039335" y="253089"/>
                    <a:pt x="1075430" y="268094"/>
                    <a:pt x="1081923" y="272226"/>
                  </a:cubicBezTo>
                  <a:cubicBezTo>
                    <a:pt x="1098809" y="282972"/>
                    <a:pt x="1115294" y="294452"/>
                    <a:pt x="1130785" y="307127"/>
                  </a:cubicBezTo>
                  <a:cubicBezTo>
                    <a:pt x="1140972" y="315462"/>
                    <a:pt x="1147883" y="327556"/>
                    <a:pt x="1158705" y="335048"/>
                  </a:cubicBezTo>
                  <a:cubicBezTo>
                    <a:pt x="1178401" y="348683"/>
                    <a:pt x="1200835" y="357878"/>
                    <a:pt x="1221527" y="369948"/>
                  </a:cubicBezTo>
                  <a:cubicBezTo>
                    <a:pt x="1228773" y="374175"/>
                    <a:pt x="1236535" y="377977"/>
                    <a:pt x="1242467" y="383909"/>
                  </a:cubicBezTo>
                  <a:cubicBezTo>
                    <a:pt x="1253002" y="394444"/>
                    <a:pt x="1258628" y="409662"/>
                    <a:pt x="1270388" y="418809"/>
                  </a:cubicBezTo>
                  <a:cubicBezTo>
                    <a:pt x="1280278" y="426501"/>
                    <a:pt x="1293838" y="427681"/>
                    <a:pt x="1305288" y="432770"/>
                  </a:cubicBezTo>
                  <a:cubicBezTo>
                    <a:pt x="1314797" y="436996"/>
                    <a:pt x="1323700" y="442504"/>
                    <a:pt x="1333209" y="446730"/>
                  </a:cubicBezTo>
                  <a:cubicBezTo>
                    <a:pt x="1344659" y="451819"/>
                    <a:pt x="1357157" y="454605"/>
                    <a:pt x="1368110" y="460690"/>
                  </a:cubicBezTo>
                  <a:cubicBezTo>
                    <a:pt x="1378280" y="466340"/>
                    <a:pt x="1386723" y="474651"/>
                    <a:pt x="1396030" y="481631"/>
                  </a:cubicBezTo>
                  <a:cubicBezTo>
                    <a:pt x="1422217" y="534001"/>
                    <a:pt x="1392356" y="489739"/>
                    <a:pt x="1444891" y="523512"/>
                  </a:cubicBezTo>
                  <a:cubicBezTo>
                    <a:pt x="1467206" y="537858"/>
                    <a:pt x="1484355" y="559796"/>
                    <a:pt x="1507713" y="572373"/>
                  </a:cubicBezTo>
                  <a:cubicBezTo>
                    <a:pt x="1537960" y="588660"/>
                    <a:pt x="1569871" y="602178"/>
                    <a:pt x="1598455" y="621234"/>
                  </a:cubicBezTo>
                  <a:cubicBezTo>
                    <a:pt x="1628053" y="640966"/>
                    <a:pt x="1611892" y="631442"/>
                    <a:pt x="1647316" y="649154"/>
                  </a:cubicBezTo>
                  <a:cubicBezTo>
                    <a:pt x="1651969" y="656134"/>
                    <a:pt x="1653943" y="666021"/>
                    <a:pt x="1661276" y="670095"/>
                  </a:cubicBezTo>
                  <a:cubicBezTo>
                    <a:pt x="1676083" y="678321"/>
                    <a:pt x="1694067" y="678699"/>
                    <a:pt x="1710137" y="684055"/>
                  </a:cubicBezTo>
                  <a:cubicBezTo>
                    <a:pt x="1722024" y="688017"/>
                    <a:pt x="1733404" y="693362"/>
                    <a:pt x="1745038" y="698015"/>
                  </a:cubicBezTo>
                  <a:cubicBezTo>
                    <a:pt x="1749691" y="702669"/>
                    <a:pt x="1753245" y="708780"/>
                    <a:pt x="1758998" y="711976"/>
                  </a:cubicBezTo>
                  <a:cubicBezTo>
                    <a:pt x="1766873" y="716351"/>
                    <a:pt x="1821695" y="737126"/>
                    <a:pt x="1835780" y="746877"/>
                  </a:cubicBezTo>
                  <a:cubicBezTo>
                    <a:pt x="1888349" y="783271"/>
                    <a:pt x="1883483" y="795407"/>
                    <a:pt x="1933502" y="809698"/>
                  </a:cubicBezTo>
                  <a:cubicBezTo>
                    <a:pt x="1954128" y="815591"/>
                    <a:pt x="1975383" y="819005"/>
                    <a:pt x="1996323" y="823658"/>
                  </a:cubicBezTo>
                  <a:cubicBezTo>
                    <a:pt x="2023785" y="851120"/>
                    <a:pt x="2001620" y="832412"/>
                    <a:pt x="2059145" y="858559"/>
                  </a:cubicBezTo>
                  <a:cubicBezTo>
                    <a:pt x="2130896" y="891173"/>
                    <a:pt x="2038118" y="852939"/>
                    <a:pt x="2121966" y="886480"/>
                  </a:cubicBezTo>
                  <a:cubicBezTo>
                    <a:pt x="2091719" y="891133"/>
                    <a:pt x="2060711" y="892249"/>
                    <a:pt x="2031224" y="900440"/>
                  </a:cubicBezTo>
                  <a:cubicBezTo>
                    <a:pt x="2018152" y="904071"/>
                    <a:pt x="2008183" y="914791"/>
                    <a:pt x="1996323" y="921380"/>
                  </a:cubicBezTo>
                  <a:cubicBezTo>
                    <a:pt x="1987227" y="926433"/>
                    <a:pt x="1978182" y="931785"/>
                    <a:pt x="1968403" y="935341"/>
                  </a:cubicBezTo>
                  <a:cubicBezTo>
                    <a:pt x="1952484" y="941130"/>
                    <a:pt x="1935461" y="943512"/>
                    <a:pt x="1919542" y="949301"/>
                  </a:cubicBezTo>
                  <a:cubicBezTo>
                    <a:pt x="1907101" y="953825"/>
                    <a:pt x="1864538" y="978121"/>
                    <a:pt x="1856720" y="984202"/>
                  </a:cubicBezTo>
                  <a:cubicBezTo>
                    <a:pt x="1755157" y="1063196"/>
                    <a:pt x="1882911" y="976047"/>
                    <a:pt x="1807859" y="1026083"/>
                  </a:cubicBezTo>
                  <a:cubicBezTo>
                    <a:pt x="1803206" y="1033063"/>
                    <a:pt x="1800344" y="1041653"/>
                    <a:pt x="1793899" y="1047023"/>
                  </a:cubicBezTo>
                  <a:cubicBezTo>
                    <a:pt x="1785905" y="1053684"/>
                    <a:pt x="1774636" y="1055211"/>
                    <a:pt x="1765978" y="1060983"/>
                  </a:cubicBezTo>
                  <a:cubicBezTo>
                    <a:pt x="1753582" y="1069247"/>
                    <a:pt x="1742711" y="1079597"/>
                    <a:pt x="1731078" y="1088904"/>
                  </a:cubicBezTo>
                  <a:cubicBezTo>
                    <a:pt x="1726424" y="1100538"/>
                    <a:pt x="1722206" y="1112355"/>
                    <a:pt x="1717117" y="1123805"/>
                  </a:cubicBezTo>
                  <a:cubicBezTo>
                    <a:pt x="1712891" y="1133313"/>
                    <a:pt x="1706892" y="1142013"/>
                    <a:pt x="1703157" y="1151725"/>
                  </a:cubicBezTo>
                  <a:cubicBezTo>
                    <a:pt x="1670985" y="1235373"/>
                    <a:pt x="1697722" y="1191291"/>
                    <a:pt x="1668256" y="1235487"/>
                  </a:cubicBezTo>
                  <a:cubicBezTo>
                    <a:pt x="1663603" y="1249447"/>
                    <a:pt x="1658624" y="1263303"/>
                    <a:pt x="1654296" y="1277368"/>
                  </a:cubicBezTo>
                  <a:cubicBezTo>
                    <a:pt x="1649315" y="1293558"/>
                    <a:pt x="1648562" y="1311422"/>
                    <a:pt x="1640336" y="1326229"/>
                  </a:cubicBezTo>
                  <a:cubicBezTo>
                    <a:pt x="1636262" y="1333563"/>
                    <a:pt x="1626375" y="1335536"/>
                    <a:pt x="1619395" y="1340190"/>
                  </a:cubicBezTo>
                  <a:cubicBezTo>
                    <a:pt x="1602026" y="1335847"/>
                    <a:pt x="1570724" y="1329356"/>
                    <a:pt x="1556574" y="1319249"/>
                  </a:cubicBezTo>
                  <a:cubicBezTo>
                    <a:pt x="1549748" y="1314373"/>
                    <a:pt x="1547855" y="1304860"/>
                    <a:pt x="1542614" y="1298309"/>
                  </a:cubicBezTo>
                  <a:cubicBezTo>
                    <a:pt x="1538503" y="1293170"/>
                    <a:pt x="1532304" y="1289824"/>
                    <a:pt x="1528653" y="1284348"/>
                  </a:cubicBezTo>
                  <a:cubicBezTo>
                    <a:pt x="1509431" y="1255515"/>
                    <a:pt x="1522854" y="1256275"/>
                    <a:pt x="1493752" y="1235487"/>
                  </a:cubicBezTo>
                  <a:cubicBezTo>
                    <a:pt x="1442605" y="1198953"/>
                    <a:pt x="1488134" y="1250809"/>
                    <a:pt x="1430931" y="1193606"/>
                  </a:cubicBezTo>
                  <a:cubicBezTo>
                    <a:pt x="1424999" y="1187674"/>
                    <a:pt x="1424801" y="1175677"/>
                    <a:pt x="1416971" y="1172666"/>
                  </a:cubicBezTo>
                  <a:cubicBezTo>
                    <a:pt x="1392691" y="1163328"/>
                    <a:pt x="1365583" y="1164349"/>
                    <a:pt x="1340189" y="1158706"/>
                  </a:cubicBezTo>
                  <a:cubicBezTo>
                    <a:pt x="1323654" y="1155031"/>
                    <a:pt x="1307938" y="1148067"/>
                    <a:pt x="1291328" y="1144745"/>
                  </a:cubicBezTo>
                  <a:cubicBezTo>
                    <a:pt x="1261319" y="1138743"/>
                    <a:pt x="1230833" y="1135438"/>
                    <a:pt x="1200586" y="1130785"/>
                  </a:cubicBezTo>
                  <a:cubicBezTo>
                    <a:pt x="1086405" y="1081849"/>
                    <a:pt x="1216370" y="1133104"/>
                    <a:pt x="991181" y="1081924"/>
                  </a:cubicBezTo>
                  <a:cubicBezTo>
                    <a:pt x="939993" y="1070290"/>
                    <a:pt x="886357" y="1066518"/>
                    <a:pt x="837618" y="1047023"/>
                  </a:cubicBezTo>
                  <a:cubicBezTo>
                    <a:pt x="774661" y="1021841"/>
                    <a:pt x="823148" y="1038546"/>
                    <a:pt x="725936" y="1019103"/>
                  </a:cubicBezTo>
                  <a:cubicBezTo>
                    <a:pt x="704901" y="1014896"/>
                    <a:pt x="684434" y="1007511"/>
                    <a:pt x="663114" y="1005142"/>
                  </a:cubicBezTo>
                  <a:cubicBezTo>
                    <a:pt x="471070" y="983804"/>
                    <a:pt x="320313" y="979738"/>
                    <a:pt x="125643" y="970241"/>
                  </a:cubicBezTo>
                  <a:cubicBezTo>
                    <a:pt x="130296" y="960934"/>
                    <a:pt x="134441" y="951355"/>
                    <a:pt x="139603" y="942321"/>
                  </a:cubicBezTo>
                  <a:cubicBezTo>
                    <a:pt x="143765" y="935037"/>
                    <a:pt x="153199" y="929761"/>
                    <a:pt x="153563" y="921380"/>
                  </a:cubicBezTo>
                  <a:cubicBezTo>
                    <a:pt x="155155" y="884752"/>
                    <a:pt x="152250" y="769986"/>
                    <a:pt x="132623" y="718956"/>
                  </a:cubicBezTo>
                  <a:cubicBezTo>
                    <a:pt x="128447" y="708098"/>
                    <a:pt x="118304" y="700600"/>
                    <a:pt x="111682" y="691035"/>
                  </a:cubicBezTo>
                  <a:cubicBezTo>
                    <a:pt x="93562" y="664862"/>
                    <a:pt x="65883" y="623954"/>
                    <a:pt x="48861" y="593313"/>
                  </a:cubicBezTo>
                  <a:cubicBezTo>
                    <a:pt x="43808" y="584217"/>
                    <a:pt x="39554" y="574700"/>
                    <a:pt x="34901" y="565393"/>
                  </a:cubicBezTo>
                  <a:lnTo>
                    <a:pt x="0" y="446730"/>
                  </a:ln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A22FDA69-5E7F-4BEB-B3E7-42D0D2669A26}"/>
                </a:ext>
              </a:extLst>
            </p:cNvPr>
            <p:cNvSpPr/>
            <p:nvPr/>
          </p:nvSpPr>
          <p:spPr>
            <a:xfrm>
              <a:off x="2994485" y="5541981"/>
              <a:ext cx="767817" cy="450432"/>
            </a:xfrm>
            <a:prstGeom prst="ellipse">
              <a:avLst/>
            </a:prstGeom>
            <a:solidFill>
              <a:srgbClr val="9FFFCA"/>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F067FA12-29F0-4360-8D03-086071CFBA37}"/>
              </a:ext>
            </a:extLst>
          </p:cNvPr>
          <p:cNvGrpSpPr/>
          <p:nvPr/>
        </p:nvGrpSpPr>
        <p:grpSpPr>
          <a:xfrm rot="8454782">
            <a:off x="4526700" y="2842220"/>
            <a:ext cx="852597" cy="586734"/>
            <a:chOff x="2596617" y="5130412"/>
            <a:chExt cx="1947462" cy="1340190"/>
          </a:xfrm>
          <a:solidFill>
            <a:srgbClr val="37FF91"/>
          </a:solidFill>
        </p:grpSpPr>
        <p:sp>
          <p:nvSpPr>
            <p:cNvPr id="56" name="Freeform: Shape 55">
              <a:extLst>
                <a:ext uri="{FF2B5EF4-FFF2-40B4-BE49-F238E27FC236}">
                  <a16:creationId xmlns:a16="http://schemas.microsoft.com/office/drawing/2014/main" id="{1F1B2B61-A8E5-4234-BE53-5307E0533408}"/>
                </a:ext>
              </a:extLst>
            </p:cNvPr>
            <p:cNvSpPr/>
            <p:nvPr/>
          </p:nvSpPr>
          <p:spPr>
            <a:xfrm>
              <a:off x="2596617" y="5130412"/>
              <a:ext cx="1947462" cy="1340190"/>
            </a:xfrm>
            <a:custGeom>
              <a:avLst/>
              <a:gdLst>
                <a:gd name="connsiteX0" fmla="*/ 0 w 2121966"/>
                <a:gd name="connsiteY0" fmla="*/ 446730 h 1340190"/>
                <a:gd name="connsiteX1" fmla="*/ 0 w 2121966"/>
                <a:gd name="connsiteY1" fmla="*/ 446730 h 1340190"/>
                <a:gd name="connsiteX2" fmla="*/ 62821 w 2121966"/>
                <a:gd name="connsiteY2" fmla="*/ 439750 h 1340190"/>
                <a:gd name="connsiteX3" fmla="*/ 139603 w 2121966"/>
                <a:gd name="connsiteY3" fmla="*/ 404849 h 1340190"/>
                <a:gd name="connsiteX4" fmla="*/ 202424 w 2121966"/>
                <a:gd name="connsiteY4" fmla="*/ 390889 h 1340190"/>
                <a:gd name="connsiteX5" fmla="*/ 216385 w 2121966"/>
                <a:gd name="connsiteY5" fmla="*/ 376928 h 1340190"/>
                <a:gd name="connsiteX6" fmla="*/ 300146 w 2121966"/>
                <a:gd name="connsiteY6" fmla="*/ 342028 h 1340190"/>
                <a:gd name="connsiteX7" fmla="*/ 362968 w 2121966"/>
                <a:gd name="connsiteY7" fmla="*/ 314107 h 1340190"/>
                <a:gd name="connsiteX8" fmla="*/ 376928 w 2121966"/>
                <a:gd name="connsiteY8" fmla="*/ 293167 h 1340190"/>
                <a:gd name="connsiteX9" fmla="*/ 404849 w 2121966"/>
                <a:gd name="connsiteY9" fmla="*/ 265246 h 1340190"/>
                <a:gd name="connsiteX10" fmla="*/ 439749 w 2121966"/>
                <a:gd name="connsiteY10" fmla="*/ 230345 h 1340190"/>
                <a:gd name="connsiteX11" fmla="*/ 502571 w 2121966"/>
                <a:gd name="connsiteY11" fmla="*/ 202425 h 1340190"/>
                <a:gd name="connsiteX12" fmla="*/ 530491 w 2121966"/>
                <a:gd name="connsiteY12" fmla="*/ 188464 h 1340190"/>
                <a:gd name="connsiteX13" fmla="*/ 579352 w 2121966"/>
                <a:gd name="connsiteY13" fmla="*/ 139603 h 1340190"/>
                <a:gd name="connsiteX14" fmla="*/ 593313 w 2121966"/>
                <a:gd name="connsiteY14" fmla="*/ 125643 h 1340190"/>
                <a:gd name="connsiteX15" fmla="*/ 642174 w 2121966"/>
                <a:gd name="connsiteY15" fmla="*/ 104703 h 1340190"/>
                <a:gd name="connsiteX16" fmla="*/ 656134 w 2121966"/>
                <a:gd name="connsiteY16" fmla="*/ 90742 h 1340190"/>
                <a:gd name="connsiteX17" fmla="*/ 691035 w 2121966"/>
                <a:gd name="connsiteY17" fmla="*/ 76782 h 1340190"/>
                <a:gd name="connsiteX18" fmla="*/ 718956 w 2121966"/>
                <a:gd name="connsiteY18" fmla="*/ 27921 h 1340190"/>
                <a:gd name="connsiteX19" fmla="*/ 753856 w 2121966"/>
                <a:gd name="connsiteY19" fmla="*/ 0 h 1340190"/>
                <a:gd name="connsiteX20" fmla="*/ 830638 w 2121966"/>
                <a:gd name="connsiteY20" fmla="*/ 6980 h 1340190"/>
                <a:gd name="connsiteX21" fmla="*/ 893459 w 2121966"/>
                <a:gd name="connsiteY21" fmla="*/ 69802 h 1340190"/>
                <a:gd name="connsiteX22" fmla="*/ 907420 w 2121966"/>
                <a:gd name="connsiteY22" fmla="*/ 118663 h 1340190"/>
                <a:gd name="connsiteX23" fmla="*/ 928360 w 2121966"/>
                <a:gd name="connsiteY23" fmla="*/ 132623 h 1340190"/>
                <a:gd name="connsiteX24" fmla="*/ 942320 w 2121966"/>
                <a:gd name="connsiteY24" fmla="*/ 167524 h 1340190"/>
                <a:gd name="connsiteX25" fmla="*/ 970241 w 2121966"/>
                <a:gd name="connsiteY25" fmla="*/ 181484 h 1340190"/>
                <a:gd name="connsiteX26" fmla="*/ 1019102 w 2121966"/>
                <a:gd name="connsiteY26" fmla="*/ 209405 h 1340190"/>
                <a:gd name="connsiteX27" fmla="*/ 1033062 w 2121966"/>
                <a:gd name="connsiteY27" fmla="*/ 244306 h 1340190"/>
                <a:gd name="connsiteX28" fmla="*/ 1081923 w 2121966"/>
                <a:gd name="connsiteY28" fmla="*/ 272226 h 1340190"/>
                <a:gd name="connsiteX29" fmla="*/ 1130785 w 2121966"/>
                <a:gd name="connsiteY29" fmla="*/ 307127 h 1340190"/>
                <a:gd name="connsiteX30" fmla="*/ 1158705 w 2121966"/>
                <a:gd name="connsiteY30" fmla="*/ 335048 h 1340190"/>
                <a:gd name="connsiteX31" fmla="*/ 1221527 w 2121966"/>
                <a:gd name="connsiteY31" fmla="*/ 369948 h 1340190"/>
                <a:gd name="connsiteX32" fmla="*/ 1242467 w 2121966"/>
                <a:gd name="connsiteY32" fmla="*/ 383909 h 1340190"/>
                <a:gd name="connsiteX33" fmla="*/ 1270388 w 2121966"/>
                <a:gd name="connsiteY33" fmla="*/ 418809 h 1340190"/>
                <a:gd name="connsiteX34" fmla="*/ 1305288 w 2121966"/>
                <a:gd name="connsiteY34" fmla="*/ 432770 h 1340190"/>
                <a:gd name="connsiteX35" fmla="*/ 1333209 w 2121966"/>
                <a:gd name="connsiteY35" fmla="*/ 446730 h 1340190"/>
                <a:gd name="connsiteX36" fmla="*/ 1368110 w 2121966"/>
                <a:gd name="connsiteY36" fmla="*/ 460690 h 1340190"/>
                <a:gd name="connsiteX37" fmla="*/ 1396030 w 2121966"/>
                <a:gd name="connsiteY37" fmla="*/ 481631 h 1340190"/>
                <a:gd name="connsiteX38" fmla="*/ 1444891 w 2121966"/>
                <a:gd name="connsiteY38" fmla="*/ 523512 h 1340190"/>
                <a:gd name="connsiteX39" fmla="*/ 1507713 w 2121966"/>
                <a:gd name="connsiteY39" fmla="*/ 572373 h 1340190"/>
                <a:gd name="connsiteX40" fmla="*/ 1598455 w 2121966"/>
                <a:gd name="connsiteY40" fmla="*/ 621234 h 1340190"/>
                <a:gd name="connsiteX41" fmla="*/ 1647316 w 2121966"/>
                <a:gd name="connsiteY41" fmla="*/ 649154 h 1340190"/>
                <a:gd name="connsiteX42" fmla="*/ 1661276 w 2121966"/>
                <a:gd name="connsiteY42" fmla="*/ 670095 h 1340190"/>
                <a:gd name="connsiteX43" fmla="*/ 1710137 w 2121966"/>
                <a:gd name="connsiteY43" fmla="*/ 684055 h 1340190"/>
                <a:gd name="connsiteX44" fmla="*/ 1745038 w 2121966"/>
                <a:gd name="connsiteY44" fmla="*/ 698015 h 1340190"/>
                <a:gd name="connsiteX45" fmla="*/ 1758998 w 2121966"/>
                <a:gd name="connsiteY45" fmla="*/ 711976 h 1340190"/>
                <a:gd name="connsiteX46" fmla="*/ 1835780 w 2121966"/>
                <a:gd name="connsiteY46" fmla="*/ 746877 h 1340190"/>
                <a:gd name="connsiteX47" fmla="*/ 1933502 w 2121966"/>
                <a:gd name="connsiteY47" fmla="*/ 809698 h 1340190"/>
                <a:gd name="connsiteX48" fmla="*/ 1996323 w 2121966"/>
                <a:gd name="connsiteY48" fmla="*/ 823658 h 1340190"/>
                <a:gd name="connsiteX49" fmla="*/ 2059145 w 2121966"/>
                <a:gd name="connsiteY49" fmla="*/ 858559 h 1340190"/>
                <a:gd name="connsiteX50" fmla="*/ 2121966 w 2121966"/>
                <a:gd name="connsiteY50" fmla="*/ 886480 h 1340190"/>
                <a:gd name="connsiteX51" fmla="*/ 2031224 w 2121966"/>
                <a:gd name="connsiteY51" fmla="*/ 900440 h 1340190"/>
                <a:gd name="connsiteX52" fmla="*/ 1996323 w 2121966"/>
                <a:gd name="connsiteY52" fmla="*/ 921380 h 1340190"/>
                <a:gd name="connsiteX53" fmla="*/ 1968403 w 2121966"/>
                <a:gd name="connsiteY53" fmla="*/ 935341 h 1340190"/>
                <a:gd name="connsiteX54" fmla="*/ 1919542 w 2121966"/>
                <a:gd name="connsiteY54" fmla="*/ 949301 h 1340190"/>
                <a:gd name="connsiteX55" fmla="*/ 1856720 w 2121966"/>
                <a:gd name="connsiteY55" fmla="*/ 984202 h 1340190"/>
                <a:gd name="connsiteX56" fmla="*/ 1807859 w 2121966"/>
                <a:gd name="connsiteY56" fmla="*/ 1026083 h 1340190"/>
                <a:gd name="connsiteX57" fmla="*/ 1793899 w 2121966"/>
                <a:gd name="connsiteY57" fmla="*/ 1047023 h 1340190"/>
                <a:gd name="connsiteX58" fmla="*/ 1765978 w 2121966"/>
                <a:gd name="connsiteY58" fmla="*/ 1060983 h 1340190"/>
                <a:gd name="connsiteX59" fmla="*/ 1731078 w 2121966"/>
                <a:gd name="connsiteY59" fmla="*/ 1088904 h 1340190"/>
                <a:gd name="connsiteX60" fmla="*/ 1717117 w 2121966"/>
                <a:gd name="connsiteY60" fmla="*/ 1123805 h 1340190"/>
                <a:gd name="connsiteX61" fmla="*/ 1703157 w 2121966"/>
                <a:gd name="connsiteY61" fmla="*/ 1151725 h 1340190"/>
                <a:gd name="connsiteX62" fmla="*/ 1668256 w 2121966"/>
                <a:gd name="connsiteY62" fmla="*/ 1235487 h 1340190"/>
                <a:gd name="connsiteX63" fmla="*/ 1654296 w 2121966"/>
                <a:gd name="connsiteY63" fmla="*/ 1277368 h 1340190"/>
                <a:gd name="connsiteX64" fmla="*/ 1640336 w 2121966"/>
                <a:gd name="connsiteY64" fmla="*/ 1326229 h 1340190"/>
                <a:gd name="connsiteX65" fmla="*/ 1619395 w 2121966"/>
                <a:gd name="connsiteY65" fmla="*/ 1340190 h 1340190"/>
                <a:gd name="connsiteX66" fmla="*/ 1556574 w 2121966"/>
                <a:gd name="connsiteY66" fmla="*/ 1319249 h 1340190"/>
                <a:gd name="connsiteX67" fmla="*/ 1542614 w 2121966"/>
                <a:gd name="connsiteY67" fmla="*/ 1298309 h 1340190"/>
                <a:gd name="connsiteX68" fmla="*/ 1528653 w 2121966"/>
                <a:gd name="connsiteY68" fmla="*/ 1284348 h 1340190"/>
                <a:gd name="connsiteX69" fmla="*/ 1493752 w 2121966"/>
                <a:gd name="connsiteY69" fmla="*/ 1235487 h 1340190"/>
                <a:gd name="connsiteX70" fmla="*/ 1430931 w 2121966"/>
                <a:gd name="connsiteY70" fmla="*/ 1193606 h 1340190"/>
                <a:gd name="connsiteX71" fmla="*/ 1416971 w 2121966"/>
                <a:gd name="connsiteY71" fmla="*/ 1172666 h 1340190"/>
                <a:gd name="connsiteX72" fmla="*/ 1340189 w 2121966"/>
                <a:gd name="connsiteY72" fmla="*/ 1158706 h 1340190"/>
                <a:gd name="connsiteX73" fmla="*/ 1291328 w 2121966"/>
                <a:gd name="connsiteY73" fmla="*/ 1144745 h 1340190"/>
                <a:gd name="connsiteX74" fmla="*/ 1200586 w 2121966"/>
                <a:gd name="connsiteY74" fmla="*/ 1130785 h 1340190"/>
                <a:gd name="connsiteX75" fmla="*/ 991181 w 2121966"/>
                <a:gd name="connsiteY75" fmla="*/ 1081924 h 1340190"/>
                <a:gd name="connsiteX76" fmla="*/ 837618 w 2121966"/>
                <a:gd name="connsiteY76" fmla="*/ 1047023 h 1340190"/>
                <a:gd name="connsiteX77" fmla="*/ 725936 w 2121966"/>
                <a:gd name="connsiteY77" fmla="*/ 1019103 h 1340190"/>
                <a:gd name="connsiteX78" fmla="*/ 663114 w 2121966"/>
                <a:gd name="connsiteY78" fmla="*/ 1005142 h 1340190"/>
                <a:gd name="connsiteX79" fmla="*/ 125643 w 2121966"/>
                <a:gd name="connsiteY79" fmla="*/ 970241 h 1340190"/>
                <a:gd name="connsiteX80" fmla="*/ 139603 w 2121966"/>
                <a:gd name="connsiteY80" fmla="*/ 942321 h 1340190"/>
                <a:gd name="connsiteX81" fmla="*/ 153563 w 2121966"/>
                <a:gd name="connsiteY81" fmla="*/ 921380 h 1340190"/>
                <a:gd name="connsiteX82" fmla="*/ 132623 w 2121966"/>
                <a:gd name="connsiteY82" fmla="*/ 718956 h 1340190"/>
                <a:gd name="connsiteX83" fmla="*/ 111682 w 2121966"/>
                <a:gd name="connsiteY83" fmla="*/ 691035 h 1340190"/>
                <a:gd name="connsiteX84" fmla="*/ 48861 w 2121966"/>
                <a:gd name="connsiteY84" fmla="*/ 593313 h 1340190"/>
                <a:gd name="connsiteX85" fmla="*/ 34901 w 2121966"/>
                <a:gd name="connsiteY85" fmla="*/ 565393 h 1340190"/>
                <a:gd name="connsiteX86" fmla="*/ 0 w 2121966"/>
                <a:gd name="connsiteY86" fmla="*/ 446730 h 13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121966" h="1340190">
                  <a:moveTo>
                    <a:pt x="0" y="446730"/>
                  </a:moveTo>
                  <a:lnTo>
                    <a:pt x="0" y="446730"/>
                  </a:lnTo>
                  <a:cubicBezTo>
                    <a:pt x="20940" y="444403"/>
                    <a:pt x="42381" y="444860"/>
                    <a:pt x="62821" y="439750"/>
                  </a:cubicBezTo>
                  <a:cubicBezTo>
                    <a:pt x="188857" y="408240"/>
                    <a:pt x="56130" y="430532"/>
                    <a:pt x="139603" y="404849"/>
                  </a:cubicBezTo>
                  <a:cubicBezTo>
                    <a:pt x="160106" y="398541"/>
                    <a:pt x="181484" y="395542"/>
                    <a:pt x="202424" y="390889"/>
                  </a:cubicBezTo>
                  <a:cubicBezTo>
                    <a:pt x="207078" y="386235"/>
                    <a:pt x="210499" y="379871"/>
                    <a:pt x="216385" y="376928"/>
                  </a:cubicBezTo>
                  <a:cubicBezTo>
                    <a:pt x="243439" y="363401"/>
                    <a:pt x="300146" y="342028"/>
                    <a:pt x="300146" y="342028"/>
                  </a:cubicBezTo>
                  <a:cubicBezTo>
                    <a:pt x="339103" y="303071"/>
                    <a:pt x="274272" y="363382"/>
                    <a:pt x="362968" y="314107"/>
                  </a:cubicBezTo>
                  <a:cubicBezTo>
                    <a:pt x="370301" y="310033"/>
                    <a:pt x="371469" y="299536"/>
                    <a:pt x="376928" y="293167"/>
                  </a:cubicBezTo>
                  <a:cubicBezTo>
                    <a:pt x="385494" y="283174"/>
                    <a:pt x="395542" y="274553"/>
                    <a:pt x="404849" y="265246"/>
                  </a:cubicBezTo>
                  <a:cubicBezTo>
                    <a:pt x="416482" y="253612"/>
                    <a:pt x="425034" y="237702"/>
                    <a:pt x="439749" y="230345"/>
                  </a:cubicBezTo>
                  <a:cubicBezTo>
                    <a:pt x="508511" y="195965"/>
                    <a:pt x="422325" y="238090"/>
                    <a:pt x="502571" y="202425"/>
                  </a:cubicBezTo>
                  <a:cubicBezTo>
                    <a:pt x="512079" y="198199"/>
                    <a:pt x="522438" y="195053"/>
                    <a:pt x="530491" y="188464"/>
                  </a:cubicBezTo>
                  <a:cubicBezTo>
                    <a:pt x="548318" y="173878"/>
                    <a:pt x="563065" y="155890"/>
                    <a:pt x="579352" y="139603"/>
                  </a:cubicBezTo>
                  <a:cubicBezTo>
                    <a:pt x="584006" y="134950"/>
                    <a:pt x="587264" y="128235"/>
                    <a:pt x="593313" y="125643"/>
                  </a:cubicBezTo>
                  <a:lnTo>
                    <a:pt x="642174" y="104703"/>
                  </a:lnTo>
                  <a:cubicBezTo>
                    <a:pt x="646827" y="100049"/>
                    <a:pt x="650420" y="94007"/>
                    <a:pt x="656134" y="90742"/>
                  </a:cubicBezTo>
                  <a:cubicBezTo>
                    <a:pt x="667013" y="84525"/>
                    <a:pt x="682175" y="85642"/>
                    <a:pt x="691035" y="76782"/>
                  </a:cubicBezTo>
                  <a:cubicBezTo>
                    <a:pt x="704299" y="63518"/>
                    <a:pt x="707077" y="42439"/>
                    <a:pt x="718956" y="27921"/>
                  </a:cubicBezTo>
                  <a:cubicBezTo>
                    <a:pt x="728390" y="16390"/>
                    <a:pt x="742223" y="9307"/>
                    <a:pt x="753856" y="0"/>
                  </a:cubicBezTo>
                  <a:lnTo>
                    <a:pt x="830638" y="6980"/>
                  </a:lnTo>
                  <a:cubicBezTo>
                    <a:pt x="857126" y="20224"/>
                    <a:pt x="893459" y="69802"/>
                    <a:pt x="893459" y="69802"/>
                  </a:cubicBezTo>
                  <a:cubicBezTo>
                    <a:pt x="898113" y="86089"/>
                    <a:pt x="899194" y="103856"/>
                    <a:pt x="907420" y="118663"/>
                  </a:cubicBezTo>
                  <a:cubicBezTo>
                    <a:pt x="911494" y="125996"/>
                    <a:pt x="923484" y="125797"/>
                    <a:pt x="928360" y="132623"/>
                  </a:cubicBezTo>
                  <a:cubicBezTo>
                    <a:pt x="935643" y="142819"/>
                    <a:pt x="934166" y="158011"/>
                    <a:pt x="942320" y="167524"/>
                  </a:cubicBezTo>
                  <a:cubicBezTo>
                    <a:pt x="949092" y="175424"/>
                    <a:pt x="961206" y="176322"/>
                    <a:pt x="970241" y="181484"/>
                  </a:cubicBezTo>
                  <a:cubicBezTo>
                    <a:pt x="1039324" y="220959"/>
                    <a:pt x="934700" y="167203"/>
                    <a:pt x="1019102" y="209405"/>
                  </a:cubicBezTo>
                  <a:cubicBezTo>
                    <a:pt x="1023755" y="221039"/>
                    <a:pt x="1025779" y="234110"/>
                    <a:pt x="1033062" y="244306"/>
                  </a:cubicBezTo>
                  <a:cubicBezTo>
                    <a:pt x="1039335" y="253089"/>
                    <a:pt x="1075430" y="268094"/>
                    <a:pt x="1081923" y="272226"/>
                  </a:cubicBezTo>
                  <a:cubicBezTo>
                    <a:pt x="1098809" y="282972"/>
                    <a:pt x="1115294" y="294452"/>
                    <a:pt x="1130785" y="307127"/>
                  </a:cubicBezTo>
                  <a:cubicBezTo>
                    <a:pt x="1140972" y="315462"/>
                    <a:pt x="1147883" y="327556"/>
                    <a:pt x="1158705" y="335048"/>
                  </a:cubicBezTo>
                  <a:cubicBezTo>
                    <a:pt x="1178401" y="348683"/>
                    <a:pt x="1200835" y="357878"/>
                    <a:pt x="1221527" y="369948"/>
                  </a:cubicBezTo>
                  <a:cubicBezTo>
                    <a:pt x="1228773" y="374175"/>
                    <a:pt x="1236535" y="377977"/>
                    <a:pt x="1242467" y="383909"/>
                  </a:cubicBezTo>
                  <a:cubicBezTo>
                    <a:pt x="1253002" y="394444"/>
                    <a:pt x="1258628" y="409662"/>
                    <a:pt x="1270388" y="418809"/>
                  </a:cubicBezTo>
                  <a:cubicBezTo>
                    <a:pt x="1280278" y="426501"/>
                    <a:pt x="1293838" y="427681"/>
                    <a:pt x="1305288" y="432770"/>
                  </a:cubicBezTo>
                  <a:cubicBezTo>
                    <a:pt x="1314797" y="436996"/>
                    <a:pt x="1323700" y="442504"/>
                    <a:pt x="1333209" y="446730"/>
                  </a:cubicBezTo>
                  <a:cubicBezTo>
                    <a:pt x="1344659" y="451819"/>
                    <a:pt x="1357157" y="454605"/>
                    <a:pt x="1368110" y="460690"/>
                  </a:cubicBezTo>
                  <a:cubicBezTo>
                    <a:pt x="1378280" y="466340"/>
                    <a:pt x="1386723" y="474651"/>
                    <a:pt x="1396030" y="481631"/>
                  </a:cubicBezTo>
                  <a:cubicBezTo>
                    <a:pt x="1422217" y="534001"/>
                    <a:pt x="1392356" y="489739"/>
                    <a:pt x="1444891" y="523512"/>
                  </a:cubicBezTo>
                  <a:cubicBezTo>
                    <a:pt x="1467206" y="537858"/>
                    <a:pt x="1484355" y="559796"/>
                    <a:pt x="1507713" y="572373"/>
                  </a:cubicBezTo>
                  <a:cubicBezTo>
                    <a:pt x="1537960" y="588660"/>
                    <a:pt x="1569871" y="602178"/>
                    <a:pt x="1598455" y="621234"/>
                  </a:cubicBezTo>
                  <a:cubicBezTo>
                    <a:pt x="1628053" y="640966"/>
                    <a:pt x="1611892" y="631442"/>
                    <a:pt x="1647316" y="649154"/>
                  </a:cubicBezTo>
                  <a:cubicBezTo>
                    <a:pt x="1651969" y="656134"/>
                    <a:pt x="1653943" y="666021"/>
                    <a:pt x="1661276" y="670095"/>
                  </a:cubicBezTo>
                  <a:cubicBezTo>
                    <a:pt x="1676083" y="678321"/>
                    <a:pt x="1694067" y="678699"/>
                    <a:pt x="1710137" y="684055"/>
                  </a:cubicBezTo>
                  <a:cubicBezTo>
                    <a:pt x="1722024" y="688017"/>
                    <a:pt x="1733404" y="693362"/>
                    <a:pt x="1745038" y="698015"/>
                  </a:cubicBezTo>
                  <a:cubicBezTo>
                    <a:pt x="1749691" y="702669"/>
                    <a:pt x="1753245" y="708780"/>
                    <a:pt x="1758998" y="711976"/>
                  </a:cubicBezTo>
                  <a:cubicBezTo>
                    <a:pt x="1766873" y="716351"/>
                    <a:pt x="1821695" y="737126"/>
                    <a:pt x="1835780" y="746877"/>
                  </a:cubicBezTo>
                  <a:cubicBezTo>
                    <a:pt x="1888349" y="783271"/>
                    <a:pt x="1883483" y="795407"/>
                    <a:pt x="1933502" y="809698"/>
                  </a:cubicBezTo>
                  <a:cubicBezTo>
                    <a:pt x="1954128" y="815591"/>
                    <a:pt x="1975383" y="819005"/>
                    <a:pt x="1996323" y="823658"/>
                  </a:cubicBezTo>
                  <a:cubicBezTo>
                    <a:pt x="2023785" y="851120"/>
                    <a:pt x="2001620" y="832412"/>
                    <a:pt x="2059145" y="858559"/>
                  </a:cubicBezTo>
                  <a:cubicBezTo>
                    <a:pt x="2130896" y="891173"/>
                    <a:pt x="2038118" y="852939"/>
                    <a:pt x="2121966" y="886480"/>
                  </a:cubicBezTo>
                  <a:cubicBezTo>
                    <a:pt x="2091719" y="891133"/>
                    <a:pt x="2060711" y="892249"/>
                    <a:pt x="2031224" y="900440"/>
                  </a:cubicBezTo>
                  <a:cubicBezTo>
                    <a:pt x="2018152" y="904071"/>
                    <a:pt x="2008183" y="914791"/>
                    <a:pt x="1996323" y="921380"/>
                  </a:cubicBezTo>
                  <a:cubicBezTo>
                    <a:pt x="1987227" y="926433"/>
                    <a:pt x="1978182" y="931785"/>
                    <a:pt x="1968403" y="935341"/>
                  </a:cubicBezTo>
                  <a:cubicBezTo>
                    <a:pt x="1952484" y="941130"/>
                    <a:pt x="1935461" y="943512"/>
                    <a:pt x="1919542" y="949301"/>
                  </a:cubicBezTo>
                  <a:cubicBezTo>
                    <a:pt x="1907101" y="953825"/>
                    <a:pt x="1864538" y="978121"/>
                    <a:pt x="1856720" y="984202"/>
                  </a:cubicBezTo>
                  <a:cubicBezTo>
                    <a:pt x="1755157" y="1063196"/>
                    <a:pt x="1882911" y="976047"/>
                    <a:pt x="1807859" y="1026083"/>
                  </a:cubicBezTo>
                  <a:cubicBezTo>
                    <a:pt x="1803206" y="1033063"/>
                    <a:pt x="1800344" y="1041653"/>
                    <a:pt x="1793899" y="1047023"/>
                  </a:cubicBezTo>
                  <a:cubicBezTo>
                    <a:pt x="1785905" y="1053684"/>
                    <a:pt x="1774636" y="1055211"/>
                    <a:pt x="1765978" y="1060983"/>
                  </a:cubicBezTo>
                  <a:cubicBezTo>
                    <a:pt x="1753582" y="1069247"/>
                    <a:pt x="1742711" y="1079597"/>
                    <a:pt x="1731078" y="1088904"/>
                  </a:cubicBezTo>
                  <a:cubicBezTo>
                    <a:pt x="1726424" y="1100538"/>
                    <a:pt x="1722206" y="1112355"/>
                    <a:pt x="1717117" y="1123805"/>
                  </a:cubicBezTo>
                  <a:cubicBezTo>
                    <a:pt x="1712891" y="1133313"/>
                    <a:pt x="1706892" y="1142013"/>
                    <a:pt x="1703157" y="1151725"/>
                  </a:cubicBezTo>
                  <a:cubicBezTo>
                    <a:pt x="1670985" y="1235373"/>
                    <a:pt x="1697722" y="1191291"/>
                    <a:pt x="1668256" y="1235487"/>
                  </a:cubicBezTo>
                  <a:cubicBezTo>
                    <a:pt x="1663603" y="1249447"/>
                    <a:pt x="1658624" y="1263303"/>
                    <a:pt x="1654296" y="1277368"/>
                  </a:cubicBezTo>
                  <a:cubicBezTo>
                    <a:pt x="1649315" y="1293558"/>
                    <a:pt x="1648562" y="1311422"/>
                    <a:pt x="1640336" y="1326229"/>
                  </a:cubicBezTo>
                  <a:cubicBezTo>
                    <a:pt x="1636262" y="1333563"/>
                    <a:pt x="1626375" y="1335536"/>
                    <a:pt x="1619395" y="1340190"/>
                  </a:cubicBezTo>
                  <a:cubicBezTo>
                    <a:pt x="1602026" y="1335847"/>
                    <a:pt x="1570724" y="1329356"/>
                    <a:pt x="1556574" y="1319249"/>
                  </a:cubicBezTo>
                  <a:cubicBezTo>
                    <a:pt x="1549748" y="1314373"/>
                    <a:pt x="1547855" y="1304860"/>
                    <a:pt x="1542614" y="1298309"/>
                  </a:cubicBezTo>
                  <a:cubicBezTo>
                    <a:pt x="1538503" y="1293170"/>
                    <a:pt x="1532304" y="1289824"/>
                    <a:pt x="1528653" y="1284348"/>
                  </a:cubicBezTo>
                  <a:cubicBezTo>
                    <a:pt x="1509431" y="1255515"/>
                    <a:pt x="1522854" y="1256275"/>
                    <a:pt x="1493752" y="1235487"/>
                  </a:cubicBezTo>
                  <a:cubicBezTo>
                    <a:pt x="1442605" y="1198953"/>
                    <a:pt x="1488134" y="1250809"/>
                    <a:pt x="1430931" y="1193606"/>
                  </a:cubicBezTo>
                  <a:cubicBezTo>
                    <a:pt x="1424999" y="1187674"/>
                    <a:pt x="1424801" y="1175677"/>
                    <a:pt x="1416971" y="1172666"/>
                  </a:cubicBezTo>
                  <a:cubicBezTo>
                    <a:pt x="1392691" y="1163328"/>
                    <a:pt x="1365583" y="1164349"/>
                    <a:pt x="1340189" y="1158706"/>
                  </a:cubicBezTo>
                  <a:cubicBezTo>
                    <a:pt x="1323654" y="1155031"/>
                    <a:pt x="1307938" y="1148067"/>
                    <a:pt x="1291328" y="1144745"/>
                  </a:cubicBezTo>
                  <a:cubicBezTo>
                    <a:pt x="1261319" y="1138743"/>
                    <a:pt x="1230833" y="1135438"/>
                    <a:pt x="1200586" y="1130785"/>
                  </a:cubicBezTo>
                  <a:cubicBezTo>
                    <a:pt x="1086405" y="1081849"/>
                    <a:pt x="1216370" y="1133104"/>
                    <a:pt x="991181" y="1081924"/>
                  </a:cubicBezTo>
                  <a:cubicBezTo>
                    <a:pt x="939993" y="1070290"/>
                    <a:pt x="886357" y="1066518"/>
                    <a:pt x="837618" y="1047023"/>
                  </a:cubicBezTo>
                  <a:cubicBezTo>
                    <a:pt x="774661" y="1021841"/>
                    <a:pt x="823148" y="1038546"/>
                    <a:pt x="725936" y="1019103"/>
                  </a:cubicBezTo>
                  <a:cubicBezTo>
                    <a:pt x="704901" y="1014896"/>
                    <a:pt x="684434" y="1007511"/>
                    <a:pt x="663114" y="1005142"/>
                  </a:cubicBezTo>
                  <a:cubicBezTo>
                    <a:pt x="471070" y="983804"/>
                    <a:pt x="320313" y="979738"/>
                    <a:pt x="125643" y="970241"/>
                  </a:cubicBezTo>
                  <a:cubicBezTo>
                    <a:pt x="130296" y="960934"/>
                    <a:pt x="134441" y="951355"/>
                    <a:pt x="139603" y="942321"/>
                  </a:cubicBezTo>
                  <a:cubicBezTo>
                    <a:pt x="143765" y="935037"/>
                    <a:pt x="153199" y="929761"/>
                    <a:pt x="153563" y="921380"/>
                  </a:cubicBezTo>
                  <a:cubicBezTo>
                    <a:pt x="155155" y="884752"/>
                    <a:pt x="152250" y="769986"/>
                    <a:pt x="132623" y="718956"/>
                  </a:cubicBezTo>
                  <a:cubicBezTo>
                    <a:pt x="128447" y="708098"/>
                    <a:pt x="118304" y="700600"/>
                    <a:pt x="111682" y="691035"/>
                  </a:cubicBezTo>
                  <a:cubicBezTo>
                    <a:pt x="93562" y="664862"/>
                    <a:pt x="65883" y="623954"/>
                    <a:pt x="48861" y="593313"/>
                  </a:cubicBezTo>
                  <a:cubicBezTo>
                    <a:pt x="43808" y="584217"/>
                    <a:pt x="39554" y="574700"/>
                    <a:pt x="34901" y="565393"/>
                  </a:cubicBezTo>
                  <a:lnTo>
                    <a:pt x="0" y="446730"/>
                  </a:lnTo>
                  <a:close/>
                </a:path>
              </a:pathLst>
            </a:custGeom>
            <a:solidFill>
              <a:srgbClr val="57D766"/>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76AD7831-9000-403B-BD35-7F7079A65C9E}"/>
                </a:ext>
              </a:extLst>
            </p:cNvPr>
            <p:cNvSpPr/>
            <p:nvPr/>
          </p:nvSpPr>
          <p:spPr>
            <a:xfrm>
              <a:off x="2994485" y="5541981"/>
              <a:ext cx="767817" cy="450432"/>
            </a:xfrm>
            <a:prstGeom prst="ellipse">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56A65C59-048C-4EDF-8642-AEDD7ED97B51}"/>
              </a:ext>
            </a:extLst>
          </p:cNvPr>
          <p:cNvGrpSpPr/>
          <p:nvPr/>
        </p:nvGrpSpPr>
        <p:grpSpPr>
          <a:xfrm rot="2597831">
            <a:off x="4365262" y="2091730"/>
            <a:ext cx="852597" cy="586734"/>
            <a:chOff x="2596617" y="5130412"/>
            <a:chExt cx="1947462" cy="1340190"/>
          </a:xfrm>
          <a:solidFill>
            <a:srgbClr val="FF5050"/>
          </a:solidFill>
        </p:grpSpPr>
        <p:sp>
          <p:nvSpPr>
            <p:cNvPr id="70" name="Freeform: Shape 69">
              <a:extLst>
                <a:ext uri="{FF2B5EF4-FFF2-40B4-BE49-F238E27FC236}">
                  <a16:creationId xmlns:a16="http://schemas.microsoft.com/office/drawing/2014/main" id="{4014C34A-D141-4390-9555-C99B40B89290}"/>
                </a:ext>
              </a:extLst>
            </p:cNvPr>
            <p:cNvSpPr/>
            <p:nvPr/>
          </p:nvSpPr>
          <p:spPr>
            <a:xfrm>
              <a:off x="2596617" y="5130412"/>
              <a:ext cx="1947462" cy="1340190"/>
            </a:xfrm>
            <a:custGeom>
              <a:avLst/>
              <a:gdLst>
                <a:gd name="connsiteX0" fmla="*/ 0 w 2121966"/>
                <a:gd name="connsiteY0" fmla="*/ 446730 h 1340190"/>
                <a:gd name="connsiteX1" fmla="*/ 0 w 2121966"/>
                <a:gd name="connsiteY1" fmla="*/ 446730 h 1340190"/>
                <a:gd name="connsiteX2" fmla="*/ 62821 w 2121966"/>
                <a:gd name="connsiteY2" fmla="*/ 439750 h 1340190"/>
                <a:gd name="connsiteX3" fmla="*/ 139603 w 2121966"/>
                <a:gd name="connsiteY3" fmla="*/ 404849 h 1340190"/>
                <a:gd name="connsiteX4" fmla="*/ 202424 w 2121966"/>
                <a:gd name="connsiteY4" fmla="*/ 390889 h 1340190"/>
                <a:gd name="connsiteX5" fmla="*/ 216385 w 2121966"/>
                <a:gd name="connsiteY5" fmla="*/ 376928 h 1340190"/>
                <a:gd name="connsiteX6" fmla="*/ 300146 w 2121966"/>
                <a:gd name="connsiteY6" fmla="*/ 342028 h 1340190"/>
                <a:gd name="connsiteX7" fmla="*/ 362968 w 2121966"/>
                <a:gd name="connsiteY7" fmla="*/ 314107 h 1340190"/>
                <a:gd name="connsiteX8" fmla="*/ 376928 w 2121966"/>
                <a:gd name="connsiteY8" fmla="*/ 293167 h 1340190"/>
                <a:gd name="connsiteX9" fmla="*/ 404849 w 2121966"/>
                <a:gd name="connsiteY9" fmla="*/ 265246 h 1340190"/>
                <a:gd name="connsiteX10" fmla="*/ 439749 w 2121966"/>
                <a:gd name="connsiteY10" fmla="*/ 230345 h 1340190"/>
                <a:gd name="connsiteX11" fmla="*/ 502571 w 2121966"/>
                <a:gd name="connsiteY11" fmla="*/ 202425 h 1340190"/>
                <a:gd name="connsiteX12" fmla="*/ 530491 w 2121966"/>
                <a:gd name="connsiteY12" fmla="*/ 188464 h 1340190"/>
                <a:gd name="connsiteX13" fmla="*/ 579352 w 2121966"/>
                <a:gd name="connsiteY13" fmla="*/ 139603 h 1340190"/>
                <a:gd name="connsiteX14" fmla="*/ 593313 w 2121966"/>
                <a:gd name="connsiteY14" fmla="*/ 125643 h 1340190"/>
                <a:gd name="connsiteX15" fmla="*/ 642174 w 2121966"/>
                <a:gd name="connsiteY15" fmla="*/ 104703 h 1340190"/>
                <a:gd name="connsiteX16" fmla="*/ 656134 w 2121966"/>
                <a:gd name="connsiteY16" fmla="*/ 90742 h 1340190"/>
                <a:gd name="connsiteX17" fmla="*/ 691035 w 2121966"/>
                <a:gd name="connsiteY17" fmla="*/ 76782 h 1340190"/>
                <a:gd name="connsiteX18" fmla="*/ 718956 w 2121966"/>
                <a:gd name="connsiteY18" fmla="*/ 27921 h 1340190"/>
                <a:gd name="connsiteX19" fmla="*/ 753856 w 2121966"/>
                <a:gd name="connsiteY19" fmla="*/ 0 h 1340190"/>
                <a:gd name="connsiteX20" fmla="*/ 830638 w 2121966"/>
                <a:gd name="connsiteY20" fmla="*/ 6980 h 1340190"/>
                <a:gd name="connsiteX21" fmla="*/ 893459 w 2121966"/>
                <a:gd name="connsiteY21" fmla="*/ 69802 h 1340190"/>
                <a:gd name="connsiteX22" fmla="*/ 907420 w 2121966"/>
                <a:gd name="connsiteY22" fmla="*/ 118663 h 1340190"/>
                <a:gd name="connsiteX23" fmla="*/ 928360 w 2121966"/>
                <a:gd name="connsiteY23" fmla="*/ 132623 h 1340190"/>
                <a:gd name="connsiteX24" fmla="*/ 942320 w 2121966"/>
                <a:gd name="connsiteY24" fmla="*/ 167524 h 1340190"/>
                <a:gd name="connsiteX25" fmla="*/ 970241 w 2121966"/>
                <a:gd name="connsiteY25" fmla="*/ 181484 h 1340190"/>
                <a:gd name="connsiteX26" fmla="*/ 1019102 w 2121966"/>
                <a:gd name="connsiteY26" fmla="*/ 209405 h 1340190"/>
                <a:gd name="connsiteX27" fmla="*/ 1033062 w 2121966"/>
                <a:gd name="connsiteY27" fmla="*/ 244306 h 1340190"/>
                <a:gd name="connsiteX28" fmla="*/ 1081923 w 2121966"/>
                <a:gd name="connsiteY28" fmla="*/ 272226 h 1340190"/>
                <a:gd name="connsiteX29" fmla="*/ 1130785 w 2121966"/>
                <a:gd name="connsiteY29" fmla="*/ 307127 h 1340190"/>
                <a:gd name="connsiteX30" fmla="*/ 1158705 w 2121966"/>
                <a:gd name="connsiteY30" fmla="*/ 335048 h 1340190"/>
                <a:gd name="connsiteX31" fmla="*/ 1221527 w 2121966"/>
                <a:gd name="connsiteY31" fmla="*/ 369948 h 1340190"/>
                <a:gd name="connsiteX32" fmla="*/ 1242467 w 2121966"/>
                <a:gd name="connsiteY32" fmla="*/ 383909 h 1340190"/>
                <a:gd name="connsiteX33" fmla="*/ 1270388 w 2121966"/>
                <a:gd name="connsiteY33" fmla="*/ 418809 h 1340190"/>
                <a:gd name="connsiteX34" fmla="*/ 1305288 w 2121966"/>
                <a:gd name="connsiteY34" fmla="*/ 432770 h 1340190"/>
                <a:gd name="connsiteX35" fmla="*/ 1333209 w 2121966"/>
                <a:gd name="connsiteY35" fmla="*/ 446730 h 1340190"/>
                <a:gd name="connsiteX36" fmla="*/ 1368110 w 2121966"/>
                <a:gd name="connsiteY36" fmla="*/ 460690 h 1340190"/>
                <a:gd name="connsiteX37" fmla="*/ 1396030 w 2121966"/>
                <a:gd name="connsiteY37" fmla="*/ 481631 h 1340190"/>
                <a:gd name="connsiteX38" fmla="*/ 1444891 w 2121966"/>
                <a:gd name="connsiteY38" fmla="*/ 523512 h 1340190"/>
                <a:gd name="connsiteX39" fmla="*/ 1507713 w 2121966"/>
                <a:gd name="connsiteY39" fmla="*/ 572373 h 1340190"/>
                <a:gd name="connsiteX40" fmla="*/ 1598455 w 2121966"/>
                <a:gd name="connsiteY40" fmla="*/ 621234 h 1340190"/>
                <a:gd name="connsiteX41" fmla="*/ 1647316 w 2121966"/>
                <a:gd name="connsiteY41" fmla="*/ 649154 h 1340190"/>
                <a:gd name="connsiteX42" fmla="*/ 1661276 w 2121966"/>
                <a:gd name="connsiteY42" fmla="*/ 670095 h 1340190"/>
                <a:gd name="connsiteX43" fmla="*/ 1710137 w 2121966"/>
                <a:gd name="connsiteY43" fmla="*/ 684055 h 1340190"/>
                <a:gd name="connsiteX44" fmla="*/ 1745038 w 2121966"/>
                <a:gd name="connsiteY44" fmla="*/ 698015 h 1340190"/>
                <a:gd name="connsiteX45" fmla="*/ 1758998 w 2121966"/>
                <a:gd name="connsiteY45" fmla="*/ 711976 h 1340190"/>
                <a:gd name="connsiteX46" fmla="*/ 1835780 w 2121966"/>
                <a:gd name="connsiteY46" fmla="*/ 746877 h 1340190"/>
                <a:gd name="connsiteX47" fmla="*/ 1933502 w 2121966"/>
                <a:gd name="connsiteY47" fmla="*/ 809698 h 1340190"/>
                <a:gd name="connsiteX48" fmla="*/ 1996323 w 2121966"/>
                <a:gd name="connsiteY48" fmla="*/ 823658 h 1340190"/>
                <a:gd name="connsiteX49" fmla="*/ 2059145 w 2121966"/>
                <a:gd name="connsiteY49" fmla="*/ 858559 h 1340190"/>
                <a:gd name="connsiteX50" fmla="*/ 2121966 w 2121966"/>
                <a:gd name="connsiteY50" fmla="*/ 886480 h 1340190"/>
                <a:gd name="connsiteX51" fmla="*/ 2031224 w 2121966"/>
                <a:gd name="connsiteY51" fmla="*/ 900440 h 1340190"/>
                <a:gd name="connsiteX52" fmla="*/ 1996323 w 2121966"/>
                <a:gd name="connsiteY52" fmla="*/ 921380 h 1340190"/>
                <a:gd name="connsiteX53" fmla="*/ 1968403 w 2121966"/>
                <a:gd name="connsiteY53" fmla="*/ 935341 h 1340190"/>
                <a:gd name="connsiteX54" fmla="*/ 1919542 w 2121966"/>
                <a:gd name="connsiteY54" fmla="*/ 949301 h 1340190"/>
                <a:gd name="connsiteX55" fmla="*/ 1856720 w 2121966"/>
                <a:gd name="connsiteY55" fmla="*/ 984202 h 1340190"/>
                <a:gd name="connsiteX56" fmla="*/ 1807859 w 2121966"/>
                <a:gd name="connsiteY56" fmla="*/ 1026083 h 1340190"/>
                <a:gd name="connsiteX57" fmla="*/ 1793899 w 2121966"/>
                <a:gd name="connsiteY57" fmla="*/ 1047023 h 1340190"/>
                <a:gd name="connsiteX58" fmla="*/ 1765978 w 2121966"/>
                <a:gd name="connsiteY58" fmla="*/ 1060983 h 1340190"/>
                <a:gd name="connsiteX59" fmla="*/ 1731078 w 2121966"/>
                <a:gd name="connsiteY59" fmla="*/ 1088904 h 1340190"/>
                <a:gd name="connsiteX60" fmla="*/ 1717117 w 2121966"/>
                <a:gd name="connsiteY60" fmla="*/ 1123805 h 1340190"/>
                <a:gd name="connsiteX61" fmla="*/ 1703157 w 2121966"/>
                <a:gd name="connsiteY61" fmla="*/ 1151725 h 1340190"/>
                <a:gd name="connsiteX62" fmla="*/ 1668256 w 2121966"/>
                <a:gd name="connsiteY62" fmla="*/ 1235487 h 1340190"/>
                <a:gd name="connsiteX63" fmla="*/ 1654296 w 2121966"/>
                <a:gd name="connsiteY63" fmla="*/ 1277368 h 1340190"/>
                <a:gd name="connsiteX64" fmla="*/ 1640336 w 2121966"/>
                <a:gd name="connsiteY64" fmla="*/ 1326229 h 1340190"/>
                <a:gd name="connsiteX65" fmla="*/ 1619395 w 2121966"/>
                <a:gd name="connsiteY65" fmla="*/ 1340190 h 1340190"/>
                <a:gd name="connsiteX66" fmla="*/ 1556574 w 2121966"/>
                <a:gd name="connsiteY66" fmla="*/ 1319249 h 1340190"/>
                <a:gd name="connsiteX67" fmla="*/ 1542614 w 2121966"/>
                <a:gd name="connsiteY67" fmla="*/ 1298309 h 1340190"/>
                <a:gd name="connsiteX68" fmla="*/ 1528653 w 2121966"/>
                <a:gd name="connsiteY68" fmla="*/ 1284348 h 1340190"/>
                <a:gd name="connsiteX69" fmla="*/ 1493752 w 2121966"/>
                <a:gd name="connsiteY69" fmla="*/ 1235487 h 1340190"/>
                <a:gd name="connsiteX70" fmla="*/ 1430931 w 2121966"/>
                <a:gd name="connsiteY70" fmla="*/ 1193606 h 1340190"/>
                <a:gd name="connsiteX71" fmla="*/ 1416971 w 2121966"/>
                <a:gd name="connsiteY71" fmla="*/ 1172666 h 1340190"/>
                <a:gd name="connsiteX72" fmla="*/ 1340189 w 2121966"/>
                <a:gd name="connsiteY72" fmla="*/ 1158706 h 1340190"/>
                <a:gd name="connsiteX73" fmla="*/ 1291328 w 2121966"/>
                <a:gd name="connsiteY73" fmla="*/ 1144745 h 1340190"/>
                <a:gd name="connsiteX74" fmla="*/ 1200586 w 2121966"/>
                <a:gd name="connsiteY74" fmla="*/ 1130785 h 1340190"/>
                <a:gd name="connsiteX75" fmla="*/ 991181 w 2121966"/>
                <a:gd name="connsiteY75" fmla="*/ 1081924 h 1340190"/>
                <a:gd name="connsiteX76" fmla="*/ 837618 w 2121966"/>
                <a:gd name="connsiteY76" fmla="*/ 1047023 h 1340190"/>
                <a:gd name="connsiteX77" fmla="*/ 725936 w 2121966"/>
                <a:gd name="connsiteY77" fmla="*/ 1019103 h 1340190"/>
                <a:gd name="connsiteX78" fmla="*/ 663114 w 2121966"/>
                <a:gd name="connsiteY78" fmla="*/ 1005142 h 1340190"/>
                <a:gd name="connsiteX79" fmla="*/ 125643 w 2121966"/>
                <a:gd name="connsiteY79" fmla="*/ 970241 h 1340190"/>
                <a:gd name="connsiteX80" fmla="*/ 139603 w 2121966"/>
                <a:gd name="connsiteY80" fmla="*/ 942321 h 1340190"/>
                <a:gd name="connsiteX81" fmla="*/ 153563 w 2121966"/>
                <a:gd name="connsiteY81" fmla="*/ 921380 h 1340190"/>
                <a:gd name="connsiteX82" fmla="*/ 132623 w 2121966"/>
                <a:gd name="connsiteY82" fmla="*/ 718956 h 1340190"/>
                <a:gd name="connsiteX83" fmla="*/ 111682 w 2121966"/>
                <a:gd name="connsiteY83" fmla="*/ 691035 h 1340190"/>
                <a:gd name="connsiteX84" fmla="*/ 48861 w 2121966"/>
                <a:gd name="connsiteY84" fmla="*/ 593313 h 1340190"/>
                <a:gd name="connsiteX85" fmla="*/ 34901 w 2121966"/>
                <a:gd name="connsiteY85" fmla="*/ 565393 h 1340190"/>
                <a:gd name="connsiteX86" fmla="*/ 0 w 2121966"/>
                <a:gd name="connsiteY86" fmla="*/ 446730 h 13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121966" h="1340190">
                  <a:moveTo>
                    <a:pt x="0" y="446730"/>
                  </a:moveTo>
                  <a:lnTo>
                    <a:pt x="0" y="446730"/>
                  </a:lnTo>
                  <a:cubicBezTo>
                    <a:pt x="20940" y="444403"/>
                    <a:pt x="42381" y="444860"/>
                    <a:pt x="62821" y="439750"/>
                  </a:cubicBezTo>
                  <a:cubicBezTo>
                    <a:pt x="188857" y="408240"/>
                    <a:pt x="56130" y="430532"/>
                    <a:pt x="139603" y="404849"/>
                  </a:cubicBezTo>
                  <a:cubicBezTo>
                    <a:pt x="160106" y="398541"/>
                    <a:pt x="181484" y="395542"/>
                    <a:pt x="202424" y="390889"/>
                  </a:cubicBezTo>
                  <a:cubicBezTo>
                    <a:pt x="207078" y="386235"/>
                    <a:pt x="210499" y="379871"/>
                    <a:pt x="216385" y="376928"/>
                  </a:cubicBezTo>
                  <a:cubicBezTo>
                    <a:pt x="243439" y="363401"/>
                    <a:pt x="300146" y="342028"/>
                    <a:pt x="300146" y="342028"/>
                  </a:cubicBezTo>
                  <a:cubicBezTo>
                    <a:pt x="339103" y="303071"/>
                    <a:pt x="274272" y="363382"/>
                    <a:pt x="362968" y="314107"/>
                  </a:cubicBezTo>
                  <a:cubicBezTo>
                    <a:pt x="370301" y="310033"/>
                    <a:pt x="371469" y="299536"/>
                    <a:pt x="376928" y="293167"/>
                  </a:cubicBezTo>
                  <a:cubicBezTo>
                    <a:pt x="385494" y="283174"/>
                    <a:pt x="395542" y="274553"/>
                    <a:pt x="404849" y="265246"/>
                  </a:cubicBezTo>
                  <a:cubicBezTo>
                    <a:pt x="416482" y="253612"/>
                    <a:pt x="425034" y="237702"/>
                    <a:pt x="439749" y="230345"/>
                  </a:cubicBezTo>
                  <a:cubicBezTo>
                    <a:pt x="508511" y="195965"/>
                    <a:pt x="422325" y="238090"/>
                    <a:pt x="502571" y="202425"/>
                  </a:cubicBezTo>
                  <a:cubicBezTo>
                    <a:pt x="512079" y="198199"/>
                    <a:pt x="522438" y="195053"/>
                    <a:pt x="530491" y="188464"/>
                  </a:cubicBezTo>
                  <a:cubicBezTo>
                    <a:pt x="548318" y="173878"/>
                    <a:pt x="563065" y="155890"/>
                    <a:pt x="579352" y="139603"/>
                  </a:cubicBezTo>
                  <a:cubicBezTo>
                    <a:pt x="584006" y="134950"/>
                    <a:pt x="587264" y="128235"/>
                    <a:pt x="593313" y="125643"/>
                  </a:cubicBezTo>
                  <a:lnTo>
                    <a:pt x="642174" y="104703"/>
                  </a:lnTo>
                  <a:cubicBezTo>
                    <a:pt x="646827" y="100049"/>
                    <a:pt x="650420" y="94007"/>
                    <a:pt x="656134" y="90742"/>
                  </a:cubicBezTo>
                  <a:cubicBezTo>
                    <a:pt x="667013" y="84525"/>
                    <a:pt x="682175" y="85642"/>
                    <a:pt x="691035" y="76782"/>
                  </a:cubicBezTo>
                  <a:cubicBezTo>
                    <a:pt x="704299" y="63518"/>
                    <a:pt x="707077" y="42439"/>
                    <a:pt x="718956" y="27921"/>
                  </a:cubicBezTo>
                  <a:cubicBezTo>
                    <a:pt x="728390" y="16390"/>
                    <a:pt x="742223" y="9307"/>
                    <a:pt x="753856" y="0"/>
                  </a:cubicBezTo>
                  <a:lnTo>
                    <a:pt x="830638" y="6980"/>
                  </a:lnTo>
                  <a:cubicBezTo>
                    <a:pt x="857126" y="20224"/>
                    <a:pt x="893459" y="69802"/>
                    <a:pt x="893459" y="69802"/>
                  </a:cubicBezTo>
                  <a:cubicBezTo>
                    <a:pt x="898113" y="86089"/>
                    <a:pt x="899194" y="103856"/>
                    <a:pt x="907420" y="118663"/>
                  </a:cubicBezTo>
                  <a:cubicBezTo>
                    <a:pt x="911494" y="125996"/>
                    <a:pt x="923484" y="125797"/>
                    <a:pt x="928360" y="132623"/>
                  </a:cubicBezTo>
                  <a:cubicBezTo>
                    <a:pt x="935643" y="142819"/>
                    <a:pt x="934166" y="158011"/>
                    <a:pt x="942320" y="167524"/>
                  </a:cubicBezTo>
                  <a:cubicBezTo>
                    <a:pt x="949092" y="175424"/>
                    <a:pt x="961206" y="176322"/>
                    <a:pt x="970241" y="181484"/>
                  </a:cubicBezTo>
                  <a:cubicBezTo>
                    <a:pt x="1039324" y="220959"/>
                    <a:pt x="934700" y="167203"/>
                    <a:pt x="1019102" y="209405"/>
                  </a:cubicBezTo>
                  <a:cubicBezTo>
                    <a:pt x="1023755" y="221039"/>
                    <a:pt x="1025779" y="234110"/>
                    <a:pt x="1033062" y="244306"/>
                  </a:cubicBezTo>
                  <a:cubicBezTo>
                    <a:pt x="1039335" y="253089"/>
                    <a:pt x="1075430" y="268094"/>
                    <a:pt x="1081923" y="272226"/>
                  </a:cubicBezTo>
                  <a:cubicBezTo>
                    <a:pt x="1098809" y="282972"/>
                    <a:pt x="1115294" y="294452"/>
                    <a:pt x="1130785" y="307127"/>
                  </a:cubicBezTo>
                  <a:cubicBezTo>
                    <a:pt x="1140972" y="315462"/>
                    <a:pt x="1147883" y="327556"/>
                    <a:pt x="1158705" y="335048"/>
                  </a:cubicBezTo>
                  <a:cubicBezTo>
                    <a:pt x="1178401" y="348683"/>
                    <a:pt x="1200835" y="357878"/>
                    <a:pt x="1221527" y="369948"/>
                  </a:cubicBezTo>
                  <a:cubicBezTo>
                    <a:pt x="1228773" y="374175"/>
                    <a:pt x="1236535" y="377977"/>
                    <a:pt x="1242467" y="383909"/>
                  </a:cubicBezTo>
                  <a:cubicBezTo>
                    <a:pt x="1253002" y="394444"/>
                    <a:pt x="1258628" y="409662"/>
                    <a:pt x="1270388" y="418809"/>
                  </a:cubicBezTo>
                  <a:cubicBezTo>
                    <a:pt x="1280278" y="426501"/>
                    <a:pt x="1293838" y="427681"/>
                    <a:pt x="1305288" y="432770"/>
                  </a:cubicBezTo>
                  <a:cubicBezTo>
                    <a:pt x="1314797" y="436996"/>
                    <a:pt x="1323700" y="442504"/>
                    <a:pt x="1333209" y="446730"/>
                  </a:cubicBezTo>
                  <a:cubicBezTo>
                    <a:pt x="1344659" y="451819"/>
                    <a:pt x="1357157" y="454605"/>
                    <a:pt x="1368110" y="460690"/>
                  </a:cubicBezTo>
                  <a:cubicBezTo>
                    <a:pt x="1378280" y="466340"/>
                    <a:pt x="1386723" y="474651"/>
                    <a:pt x="1396030" y="481631"/>
                  </a:cubicBezTo>
                  <a:cubicBezTo>
                    <a:pt x="1422217" y="534001"/>
                    <a:pt x="1392356" y="489739"/>
                    <a:pt x="1444891" y="523512"/>
                  </a:cubicBezTo>
                  <a:cubicBezTo>
                    <a:pt x="1467206" y="537858"/>
                    <a:pt x="1484355" y="559796"/>
                    <a:pt x="1507713" y="572373"/>
                  </a:cubicBezTo>
                  <a:cubicBezTo>
                    <a:pt x="1537960" y="588660"/>
                    <a:pt x="1569871" y="602178"/>
                    <a:pt x="1598455" y="621234"/>
                  </a:cubicBezTo>
                  <a:cubicBezTo>
                    <a:pt x="1628053" y="640966"/>
                    <a:pt x="1611892" y="631442"/>
                    <a:pt x="1647316" y="649154"/>
                  </a:cubicBezTo>
                  <a:cubicBezTo>
                    <a:pt x="1651969" y="656134"/>
                    <a:pt x="1653943" y="666021"/>
                    <a:pt x="1661276" y="670095"/>
                  </a:cubicBezTo>
                  <a:cubicBezTo>
                    <a:pt x="1676083" y="678321"/>
                    <a:pt x="1694067" y="678699"/>
                    <a:pt x="1710137" y="684055"/>
                  </a:cubicBezTo>
                  <a:cubicBezTo>
                    <a:pt x="1722024" y="688017"/>
                    <a:pt x="1733404" y="693362"/>
                    <a:pt x="1745038" y="698015"/>
                  </a:cubicBezTo>
                  <a:cubicBezTo>
                    <a:pt x="1749691" y="702669"/>
                    <a:pt x="1753245" y="708780"/>
                    <a:pt x="1758998" y="711976"/>
                  </a:cubicBezTo>
                  <a:cubicBezTo>
                    <a:pt x="1766873" y="716351"/>
                    <a:pt x="1821695" y="737126"/>
                    <a:pt x="1835780" y="746877"/>
                  </a:cubicBezTo>
                  <a:cubicBezTo>
                    <a:pt x="1888349" y="783271"/>
                    <a:pt x="1883483" y="795407"/>
                    <a:pt x="1933502" y="809698"/>
                  </a:cubicBezTo>
                  <a:cubicBezTo>
                    <a:pt x="1954128" y="815591"/>
                    <a:pt x="1975383" y="819005"/>
                    <a:pt x="1996323" y="823658"/>
                  </a:cubicBezTo>
                  <a:cubicBezTo>
                    <a:pt x="2023785" y="851120"/>
                    <a:pt x="2001620" y="832412"/>
                    <a:pt x="2059145" y="858559"/>
                  </a:cubicBezTo>
                  <a:cubicBezTo>
                    <a:pt x="2130896" y="891173"/>
                    <a:pt x="2038118" y="852939"/>
                    <a:pt x="2121966" y="886480"/>
                  </a:cubicBezTo>
                  <a:cubicBezTo>
                    <a:pt x="2091719" y="891133"/>
                    <a:pt x="2060711" y="892249"/>
                    <a:pt x="2031224" y="900440"/>
                  </a:cubicBezTo>
                  <a:cubicBezTo>
                    <a:pt x="2018152" y="904071"/>
                    <a:pt x="2008183" y="914791"/>
                    <a:pt x="1996323" y="921380"/>
                  </a:cubicBezTo>
                  <a:cubicBezTo>
                    <a:pt x="1987227" y="926433"/>
                    <a:pt x="1978182" y="931785"/>
                    <a:pt x="1968403" y="935341"/>
                  </a:cubicBezTo>
                  <a:cubicBezTo>
                    <a:pt x="1952484" y="941130"/>
                    <a:pt x="1935461" y="943512"/>
                    <a:pt x="1919542" y="949301"/>
                  </a:cubicBezTo>
                  <a:cubicBezTo>
                    <a:pt x="1907101" y="953825"/>
                    <a:pt x="1864538" y="978121"/>
                    <a:pt x="1856720" y="984202"/>
                  </a:cubicBezTo>
                  <a:cubicBezTo>
                    <a:pt x="1755157" y="1063196"/>
                    <a:pt x="1882911" y="976047"/>
                    <a:pt x="1807859" y="1026083"/>
                  </a:cubicBezTo>
                  <a:cubicBezTo>
                    <a:pt x="1803206" y="1033063"/>
                    <a:pt x="1800344" y="1041653"/>
                    <a:pt x="1793899" y="1047023"/>
                  </a:cubicBezTo>
                  <a:cubicBezTo>
                    <a:pt x="1785905" y="1053684"/>
                    <a:pt x="1774636" y="1055211"/>
                    <a:pt x="1765978" y="1060983"/>
                  </a:cubicBezTo>
                  <a:cubicBezTo>
                    <a:pt x="1753582" y="1069247"/>
                    <a:pt x="1742711" y="1079597"/>
                    <a:pt x="1731078" y="1088904"/>
                  </a:cubicBezTo>
                  <a:cubicBezTo>
                    <a:pt x="1726424" y="1100538"/>
                    <a:pt x="1722206" y="1112355"/>
                    <a:pt x="1717117" y="1123805"/>
                  </a:cubicBezTo>
                  <a:cubicBezTo>
                    <a:pt x="1712891" y="1133313"/>
                    <a:pt x="1706892" y="1142013"/>
                    <a:pt x="1703157" y="1151725"/>
                  </a:cubicBezTo>
                  <a:cubicBezTo>
                    <a:pt x="1670985" y="1235373"/>
                    <a:pt x="1697722" y="1191291"/>
                    <a:pt x="1668256" y="1235487"/>
                  </a:cubicBezTo>
                  <a:cubicBezTo>
                    <a:pt x="1663603" y="1249447"/>
                    <a:pt x="1658624" y="1263303"/>
                    <a:pt x="1654296" y="1277368"/>
                  </a:cubicBezTo>
                  <a:cubicBezTo>
                    <a:pt x="1649315" y="1293558"/>
                    <a:pt x="1648562" y="1311422"/>
                    <a:pt x="1640336" y="1326229"/>
                  </a:cubicBezTo>
                  <a:cubicBezTo>
                    <a:pt x="1636262" y="1333563"/>
                    <a:pt x="1626375" y="1335536"/>
                    <a:pt x="1619395" y="1340190"/>
                  </a:cubicBezTo>
                  <a:cubicBezTo>
                    <a:pt x="1602026" y="1335847"/>
                    <a:pt x="1570724" y="1329356"/>
                    <a:pt x="1556574" y="1319249"/>
                  </a:cubicBezTo>
                  <a:cubicBezTo>
                    <a:pt x="1549748" y="1314373"/>
                    <a:pt x="1547855" y="1304860"/>
                    <a:pt x="1542614" y="1298309"/>
                  </a:cubicBezTo>
                  <a:cubicBezTo>
                    <a:pt x="1538503" y="1293170"/>
                    <a:pt x="1532304" y="1289824"/>
                    <a:pt x="1528653" y="1284348"/>
                  </a:cubicBezTo>
                  <a:cubicBezTo>
                    <a:pt x="1509431" y="1255515"/>
                    <a:pt x="1522854" y="1256275"/>
                    <a:pt x="1493752" y="1235487"/>
                  </a:cubicBezTo>
                  <a:cubicBezTo>
                    <a:pt x="1442605" y="1198953"/>
                    <a:pt x="1488134" y="1250809"/>
                    <a:pt x="1430931" y="1193606"/>
                  </a:cubicBezTo>
                  <a:cubicBezTo>
                    <a:pt x="1424999" y="1187674"/>
                    <a:pt x="1424801" y="1175677"/>
                    <a:pt x="1416971" y="1172666"/>
                  </a:cubicBezTo>
                  <a:cubicBezTo>
                    <a:pt x="1392691" y="1163328"/>
                    <a:pt x="1365583" y="1164349"/>
                    <a:pt x="1340189" y="1158706"/>
                  </a:cubicBezTo>
                  <a:cubicBezTo>
                    <a:pt x="1323654" y="1155031"/>
                    <a:pt x="1307938" y="1148067"/>
                    <a:pt x="1291328" y="1144745"/>
                  </a:cubicBezTo>
                  <a:cubicBezTo>
                    <a:pt x="1261319" y="1138743"/>
                    <a:pt x="1230833" y="1135438"/>
                    <a:pt x="1200586" y="1130785"/>
                  </a:cubicBezTo>
                  <a:cubicBezTo>
                    <a:pt x="1086405" y="1081849"/>
                    <a:pt x="1216370" y="1133104"/>
                    <a:pt x="991181" y="1081924"/>
                  </a:cubicBezTo>
                  <a:cubicBezTo>
                    <a:pt x="939993" y="1070290"/>
                    <a:pt x="886357" y="1066518"/>
                    <a:pt x="837618" y="1047023"/>
                  </a:cubicBezTo>
                  <a:cubicBezTo>
                    <a:pt x="774661" y="1021841"/>
                    <a:pt x="823148" y="1038546"/>
                    <a:pt x="725936" y="1019103"/>
                  </a:cubicBezTo>
                  <a:cubicBezTo>
                    <a:pt x="704901" y="1014896"/>
                    <a:pt x="684434" y="1007511"/>
                    <a:pt x="663114" y="1005142"/>
                  </a:cubicBezTo>
                  <a:cubicBezTo>
                    <a:pt x="471070" y="983804"/>
                    <a:pt x="320313" y="979738"/>
                    <a:pt x="125643" y="970241"/>
                  </a:cubicBezTo>
                  <a:cubicBezTo>
                    <a:pt x="130296" y="960934"/>
                    <a:pt x="134441" y="951355"/>
                    <a:pt x="139603" y="942321"/>
                  </a:cubicBezTo>
                  <a:cubicBezTo>
                    <a:pt x="143765" y="935037"/>
                    <a:pt x="153199" y="929761"/>
                    <a:pt x="153563" y="921380"/>
                  </a:cubicBezTo>
                  <a:cubicBezTo>
                    <a:pt x="155155" y="884752"/>
                    <a:pt x="152250" y="769986"/>
                    <a:pt x="132623" y="718956"/>
                  </a:cubicBezTo>
                  <a:cubicBezTo>
                    <a:pt x="128447" y="708098"/>
                    <a:pt x="118304" y="700600"/>
                    <a:pt x="111682" y="691035"/>
                  </a:cubicBezTo>
                  <a:cubicBezTo>
                    <a:pt x="93562" y="664862"/>
                    <a:pt x="65883" y="623954"/>
                    <a:pt x="48861" y="593313"/>
                  </a:cubicBezTo>
                  <a:cubicBezTo>
                    <a:pt x="43808" y="584217"/>
                    <a:pt x="39554" y="574700"/>
                    <a:pt x="34901" y="565393"/>
                  </a:cubicBezTo>
                  <a:lnTo>
                    <a:pt x="0" y="446730"/>
                  </a:ln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F9929459-02AA-4F12-ABF9-11BEDB60B08B}"/>
                </a:ext>
              </a:extLst>
            </p:cNvPr>
            <p:cNvSpPr/>
            <p:nvPr/>
          </p:nvSpPr>
          <p:spPr>
            <a:xfrm>
              <a:off x="2994485" y="5541981"/>
              <a:ext cx="767817" cy="450432"/>
            </a:xfrm>
            <a:prstGeom prst="ellipse">
              <a:avLst/>
            </a:prstGeom>
            <a:solidFill>
              <a:srgbClr val="FBB2A3"/>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78BB9CB2-0B25-41E7-BF39-640603633C3A}"/>
              </a:ext>
            </a:extLst>
          </p:cNvPr>
          <p:cNvGrpSpPr/>
          <p:nvPr/>
        </p:nvGrpSpPr>
        <p:grpSpPr>
          <a:xfrm rot="1952966">
            <a:off x="5039613" y="2383870"/>
            <a:ext cx="852597" cy="586734"/>
            <a:chOff x="2596617" y="5130412"/>
            <a:chExt cx="1947462" cy="1340190"/>
          </a:xfrm>
          <a:solidFill>
            <a:srgbClr val="FF5050"/>
          </a:solidFill>
        </p:grpSpPr>
        <p:sp>
          <p:nvSpPr>
            <p:cNvPr id="68" name="Freeform: Shape 67">
              <a:extLst>
                <a:ext uri="{FF2B5EF4-FFF2-40B4-BE49-F238E27FC236}">
                  <a16:creationId xmlns:a16="http://schemas.microsoft.com/office/drawing/2014/main" id="{913B1B58-10C5-4654-851F-09F674133AEF}"/>
                </a:ext>
              </a:extLst>
            </p:cNvPr>
            <p:cNvSpPr/>
            <p:nvPr/>
          </p:nvSpPr>
          <p:spPr>
            <a:xfrm>
              <a:off x="2596617" y="5130412"/>
              <a:ext cx="1947462" cy="1340190"/>
            </a:xfrm>
            <a:custGeom>
              <a:avLst/>
              <a:gdLst>
                <a:gd name="connsiteX0" fmla="*/ 0 w 2121966"/>
                <a:gd name="connsiteY0" fmla="*/ 446730 h 1340190"/>
                <a:gd name="connsiteX1" fmla="*/ 0 w 2121966"/>
                <a:gd name="connsiteY1" fmla="*/ 446730 h 1340190"/>
                <a:gd name="connsiteX2" fmla="*/ 62821 w 2121966"/>
                <a:gd name="connsiteY2" fmla="*/ 439750 h 1340190"/>
                <a:gd name="connsiteX3" fmla="*/ 139603 w 2121966"/>
                <a:gd name="connsiteY3" fmla="*/ 404849 h 1340190"/>
                <a:gd name="connsiteX4" fmla="*/ 202424 w 2121966"/>
                <a:gd name="connsiteY4" fmla="*/ 390889 h 1340190"/>
                <a:gd name="connsiteX5" fmla="*/ 216385 w 2121966"/>
                <a:gd name="connsiteY5" fmla="*/ 376928 h 1340190"/>
                <a:gd name="connsiteX6" fmla="*/ 300146 w 2121966"/>
                <a:gd name="connsiteY6" fmla="*/ 342028 h 1340190"/>
                <a:gd name="connsiteX7" fmla="*/ 362968 w 2121966"/>
                <a:gd name="connsiteY7" fmla="*/ 314107 h 1340190"/>
                <a:gd name="connsiteX8" fmla="*/ 376928 w 2121966"/>
                <a:gd name="connsiteY8" fmla="*/ 293167 h 1340190"/>
                <a:gd name="connsiteX9" fmla="*/ 404849 w 2121966"/>
                <a:gd name="connsiteY9" fmla="*/ 265246 h 1340190"/>
                <a:gd name="connsiteX10" fmla="*/ 439749 w 2121966"/>
                <a:gd name="connsiteY10" fmla="*/ 230345 h 1340190"/>
                <a:gd name="connsiteX11" fmla="*/ 502571 w 2121966"/>
                <a:gd name="connsiteY11" fmla="*/ 202425 h 1340190"/>
                <a:gd name="connsiteX12" fmla="*/ 530491 w 2121966"/>
                <a:gd name="connsiteY12" fmla="*/ 188464 h 1340190"/>
                <a:gd name="connsiteX13" fmla="*/ 579352 w 2121966"/>
                <a:gd name="connsiteY13" fmla="*/ 139603 h 1340190"/>
                <a:gd name="connsiteX14" fmla="*/ 593313 w 2121966"/>
                <a:gd name="connsiteY14" fmla="*/ 125643 h 1340190"/>
                <a:gd name="connsiteX15" fmla="*/ 642174 w 2121966"/>
                <a:gd name="connsiteY15" fmla="*/ 104703 h 1340190"/>
                <a:gd name="connsiteX16" fmla="*/ 656134 w 2121966"/>
                <a:gd name="connsiteY16" fmla="*/ 90742 h 1340190"/>
                <a:gd name="connsiteX17" fmla="*/ 691035 w 2121966"/>
                <a:gd name="connsiteY17" fmla="*/ 76782 h 1340190"/>
                <a:gd name="connsiteX18" fmla="*/ 718956 w 2121966"/>
                <a:gd name="connsiteY18" fmla="*/ 27921 h 1340190"/>
                <a:gd name="connsiteX19" fmla="*/ 753856 w 2121966"/>
                <a:gd name="connsiteY19" fmla="*/ 0 h 1340190"/>
                <a:gd name="connsiteX20" fmla="*/ 830638 w 2121966"/>
                <a:gd name="connsiteY20" fmla="*/ 6980 h 1340190"/>
                <a:gd name="connsiteX21" fmla="*/ 893459 w 2121966"/>
                <a:gd name="connsiteY21" fmla="*/ 69802 h 1340190"/>
                <a:gd name="connsiteX22" fmla="*/ 907420 w 2121966"/>
                <a:gd name="connsiteY22" fmla="*/ 118663 h 1340190"/>
                <a:gd name="connsiteX23" fmla="*/ 928360 w 2121966"/>
                <a:gd name="connsiteY23" fmla="*/ 132623 h 1340190"/>
                <a:gd name="connsiteX24" fmla="*/ 942320 w 2121966"/>
                <a:gd name="connsiteY24" fmla="*/ 167524 h 1340190"/>
                <a:gd name="connsiteX25" fmla="*/ 970241 w 2121966"/>
                <a:gd name="connsiteY25" fmla="*/ 181484 h 1340190"/>
                <a:gd name="connsiteX26" fmla="*/ 1019102 w 2121966"/>
                <a:gd name="connsiteY26" fmla="*/ 209405 h 1340190"/>
                <a:gd name="connsiteX27" fmla="*/ 1033062 w 2121966"/>
                <a:gd name="connsiteY27" fmla="*/ 244306 h 1340190"/>
                <a:gd name="connsiteX28" fmla="*/ 1081923 w 2121966"/>
                <a:gd name="connsiteY28" fmla="*/ 272226 h 1340190"/>
                <a:gd name="connsiteX29" fmla="*/ 1130785 w 2121966"/>
                <a:gd name="connsiteY29" fmla="*/ 307127 h 1340190"/>
                <a:gd name="connsiteX30" fmla="*/ 1158705 w 2121966"/>
                <a:gd name="connsiteY30" fmla="*/ 335048 h 1340190"/>
                <a:gd name="connsiteX31" fmla="*/ 1221527 w 2121966"/>
                <a:gd name="connsiteY31" fmla="*/ 369948 h 1340190"/>
                <a:gd name="connsiteX32" fmla="*/ 1242467 w 2121966"/>
                <a:gd name="connsiteY32" fmla="*/ 383909 h 1340190"/>
                <a:gd name="connsiteX33" fmla="*/ 1270388 w 2121966"/>
                <a:gd name="connsiteY33" fmla="*/ 418809 h 1340190"/>
                <a:gd name="connsiteX34" fmla="*/ 1305288 w 2121966"/>
                <a:gd name="connsiteY34" fmla="*/ 432770 h 1340190"/>
                <a:gd name="connsiteX35" fmla="*/ 1333209 w 2121966"/>
                <a:gd name="connsiteY35" fmla="*/ 446730 h 1340190"/>
                <a:gd name="connsiteX36" fmla="*/ 1368110 w 2121966"/>
                <a:gd name="connsiteY36" fmla="*/ 460690 h 1340190"/>
                <a:gd name="connsiteX37" fmla="*/ 1396030 w 2121966"/>
                <a:gd name="connsiteY37" fmla="*/ 481631 h 1340190"/>
                <a:gd name="connsiteX38" fmla="*/ 1444891 w 2121966"/>
                <a:gd name="connsiteY38" fmla="*/ 523512 h 1340190"/>
                <a:gd name="connsiteX39" fmla="*/ 1507713 w 2121966"/>
                <a:gd name="connsiteY39" fmla="*/ 572373 h 1340190"/>
                <a:gd name="connsiteX40" fmla="*/ 1598455 w 2121966"/>
                <a:gd name="connsiteY40" fmla="*/ 621234 h 1340190"/>
                <a:gd name="connsiteX41" fmla="*/ 1647316 w 2121966"/>
                <a:gd name="connsiteY41" fmla="*/ 649154 h 1340190"/>
                <a:gd name="connsiteX42" fmla="*/ 1661276 w 2121966"/>
                <a:gd name="connsiteY42" fmla="*/ 670095 h 1340190"/>
                <a:gd name="connsiteX43" fmla="*/ 1710137 w 2121966"/>
                <a:gd name="connsiteY43" fmla="*/ 684055 h 1340190"/>
                <a:gd name="connsiteX44" fmla="*/ 1745038 w 2121966"/>
                <a:gd name="connsiteY44" fmla="*/ 698015 h 1340190"/>
                <a:gd name="connsiteX45" fmla="*/ 1758998 w 2121966"/>
                <a:gd name="connsiteY45" fmla="*/ 711976 h 1340190"/>
                <a:gd name="connsiteX46" fmla="*/ 1835780 w 2121966"/>
                <a:gd name="connsiteY46" fmla="*/ 746877 h 1340190"/>
                <a:gd name="connsiteX47" fmla="*/ 1933502 w 2121966"/>
                <a:gd name="connsiteY47" fmla="*/ 809698 h 1340190"/>
                <a:gd name="connsiteX48" fmla="*/ 1996323 w 2121966"/>
                <a:gd name="connsiteY48" fmla="*/ 823658 h 1340190"/>
                <a:gd name="connsiteX49" fmla="*/ 2059145 w 2121966"/>
                <a:gd name="connsiteY49" fmla="*/ 858559 h 1340190"/>
                <a:gd name="connsiteX50" fmla="*/ 2121966 w 2121966"/>
                <a:gd name="connsiteY50" fmla="*/ 886480 h 1340190"/>
                <a:gd name="connsiteX51" fmla="*/ 2031224 w 2121966"/>
                <a:gd name="connsiteY51" fmla="*/ 900440 h 1340190"/>
                <a:gd name="connsiteX52" fmla="*/ 1996323 w 2121966"/>
                <a:gd name="connsiteY52" fmla="*/ 921380 h 1340190"/>
                <a:gd name="connsiteX53" fmla="*/ 1968403 w 2121966"/>
                <a:gd name="connsiteY53" fmla="*/ 935341 h 1340190"/>
                <a:gd name="connsiteX54" fmla="*/ 1919542 w 2121966"/>
                <a:gd name="connsiteY54" fmla="*/ 949301 h 1340190"/>
                <a:gd name="connsiteX55" fmla="*/ 1856720 w 2121966"/>
                <a:gd name="connsiteY55" fmla="*/ 984202 h 1340190"/>
                <a:gd name="connsiteX56" fmla="*/ 1807859 w 2121966"/>
                <a:gd name="connsiteY56" fmla="*/ 1026083 h 1340190"/>
                <a:gd name="connsiteX57" fmla="*/ 1793899 w 2121966"/>
                <a:gd name="connsiteY57" fmla="*/ 1047023 h 1340190"/>
                <a:gd name="connsiteX58" fmla="*/ 1765978 w 2121966"/>
                <a:gd name="connsiteY58" fmla="*/ 1060983 h 1340190"/>
                <a:gd name="connsiteX59" fmla="*/ 1731078 w 2121966"/>
                <a:gd name="connsiteY59" fmla="*/ 1088904 h 1340190"/>
                <a:gd name="connsiteX60" fmla="*/ 1717117 w 2121966"/>
                <a:gd name="connsiteY60" fmla="*/ 1123805 h 1340190"/>
                <a:gd name="connsiteX61" fmla="*/ 1703157 w 2121966"/>
                <a:gd name="connsiteY61" fmla="*/ 1151725 h 1340190"/>
                <a:gd name="connsiteX62" fmla="*/ 1668256 w 2121966"/>
                <a:gd name="connsiteY62" fmla="*/ 1235487 h 1340190"/>
                <a:gd name="connsiteX63" fmla="*/ 1654296 w 2121966"/>
                <a:gd name="connsiteY63" fmla="*/ 1277368 h 1340190"/>
                <a:gd name="connsiteX64" fmla="*/ 1640336 w 2121966"/>
                <a:gd name="connsiteY64" fmla="*/ 1326229 h 1340190"/>
                <a:gd name="connsiteX65" fmla="*/ 1619395 w 2121966"/>
                <a:gd name="connsiteY65" fmla="*/ 1340190 h 1340190"/>
                <a:gd name="connsiteX66" fmla="*/ 1556574 w 2121966"/>
                <a:gd name="connsiteY66" fmla="*/ 1319249 h 1340190"/>
                <a:gd name="connsiteX67" fmla="*/ 1542614 w 2121966"/>
                <a:gd name="connsiteY67" fmla="*/ 1298309 h 1340190"/>
                <a:gd name="connsiteX68" fmla="*/ 1528653 w 2121966"/>
                <a:gd name="connsiteY68" fmla="*/ 1284348 h 1340190"/>
                <a:gd name="connsiteX69" fmla="*/ 1493752 w 2121966"/>
                <a:gd name="connsiteY69" fmla="*/ 1235487 h 1340190"/>
                <a:gd name="connsiteX70" fmla="*/ 1430931 w 2121966"/>
                <a:gd name="connsiteY70" fmla="*/ 1193606 h 1340190"/>
                <a:gd name="connsiteX71" fmla="*/ 1416971 w 2121966"/>
                <a:gd name="connsiteY71" fmla="*/ 1172666 h 1340190"/>
                <a:gd name="connsiteX72" fmla="*/ 1340189 w 2121966"/>
                <a:gd name="connsiteY72" fmla="*/ 1158706 h 1340190"/>
                <a:gd name="connsiteX73" fmla="*/ 1291328 w 2121966"/>
                <a:gd name="connsiteY73" fmla="*/ 1144745 h 1340190"/>
                <a:gd name="connsiteX74" fmla="*/ 1200586 w 2121966"/>
                <a:gd name="connsiteY74" fmla="*/ 1130785 h 1340190"/>
                <a:gd name="connsiteX75" fmla="*/ 991181 w 2121966"/>
                <a:gd name="connsiteY75" fmla="*/ 1081924 h 1340190"/>
                <a:gd name="connsiteX76" fmla="*/ 837618 w 2121966"/>
                <a:gd name="connsiteY76" fmla="*/ 1047023 h 1340190"/>
                <a:gd name="connsiteX77" fmla="*/ 725936 w 2121966"/>
                <a:gd name="connsiteY77" fmla="*/ 1019103 h 1340190"/>
                <a:gd name="connsiteX78" fmla="*/ 663114 w 2121966"/>
                <a:gd name="connsiteY78" fmla="*/ 1005142 h 1340190"/>
                <a:gd name="connsiteX79" fmla="*/ 125643 w 2121966"/>
                <a:gd name="connsiteY79" fmla="*/ 970241 h 1340190"/>
                <a:gd name="connsiteX80" fmla="*/ 139603 w 2121966"/>
                <a:gd name="connsiteY80" fmla="*/ 942321 h 1340190"/>
                <a:gd name="connsiteX81" fmla="*/ 153563 w 2121966"/>
                <a:gd name="connsiteY81" fmla="*/ 921380 h 1340190"/>
                <a:gd name="connsiteX82" fmla="*/ 132623 w 2121966"/>
                <a:gd name="connsiteY82" fmla="*/ 718956 h 1340190"/>
                <a:gd name="connsiteX83" fmla="*/ 111682 w 2121966"/>
                <a:gd name="connsiteY83" fmla="*/ 691035 h 1340190"/>
                <a:gd name="connsiteX84" fmla="*/ 48861 w 2121966"/>
                <a:gd name="connsiteY84" fmla="*/ 593313 h 1340190"/>
                <a:gd name="connsiteX85" fmla="*/ 34901 w 2121966"/>
                <a:gd name="connsiteY85" fmla="*/ 565393 h 1340190"/>
                <a:gd name="connsiteX86" fmla="*/ 0 w 2121966"/>
                <a:gd name="connsiteY86" fmla="*/ 446730 h 134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121966" h="1340190">
                  <a:moveTo>
                    <a:pt x="0" y="446730"/>
                  </a:moveTo>
                  <a:lnTo>
                    <a:pt x="0" y="446730"/>
                  </a:lnTo>
                  <a:cubicBezTo>
                    <a:pt x="20940" y="444403"/>
                    <a:pt x="42381" y="444860"/>
                    <a:pt x="62821" y="439750"/>
                  </a:cubicBezTo>
                  <a:cubicBezTo>
                    <a:pt x="188857" y="408240"/>
                    <a:pt x="56130" y="430532"/>
                    <a:pt x="139603" y="404849"/>
                  </a:cubicBezTo>
                  <a:cubicBezTo>
                    <a:pt x="160106" y="398541"/>
                    <a:pt x="181484" y="395542"/>
                    <a:pt x="202424" y="390889"/>
                  </a:cubicBezTo>
                  <a:cubicBezTo>
                    <a:pt x="207078" y="386235"/>
                    <a:pt x="210499" y="379871"/>
                    <a:pt x="216385" y="376928"/>
                  </a:cubicBezTo>
                  <a:cubicBezTo>
                    <a:pt x="243439" y="363401"/>
                    <a:pt x="300146" y="342028"/>
                    <a:pt x="300146" y="342028"/>
                  </a:cubicBezTo>
                  <a:cubicBezTo>
                    <a:pt x="339103" y="303071"/>
                    <a:pt x="274272" y="363382"/>
                    <a:pt x="362968" y="314107"/>
                  </a:cubicBezTo>
                  <a:cubicBezTo>
                    <a:pt x="370301" y="310033"/>
                    <a:pt x="371469" y="299536"/>
                    <a:pt x="376928" y="293167"/>
                  </a:cubicBezTo>
                  <a:cubicBezTo>
                    <a:pt x="385494" y="283174"/>
                    <a:pt x="395542" y="274553"/>
                    <a:pt x="404849" y="265246"/>
                  </a:cubicBezTo>
                  <a:cubicBezTo>
                    <a:pt x="416482" y="253612"/>
                    <a:pt x="425034" y="237702"/>
                    <a:pt x="439749" y="230345"/>
                  </a:cubicBezTo>
                  <a:cubicBezTo>
                    <a:pt x="508511" y="195965"/>
                    <a:pt x="422325" y="238090"/>
                    <a:pt x="502571" y="202425"/>
                  </a:cubicBezTo>
                  <a:cubicBezTo>
                    <a:pt x="512079" y="198199"/>
                    <a:pt x="522438" y="195053"/>
                    <a:pt x="530491" y="188464"/>
                  </a:cubicBezTo>
                  <a:cubicBezTo>
                    <a:pt x="548318" y="173878"/>
                    <a:pt x="563065" y="155890"/>
                    <a:pt x="579352" y="139603"/>
                  </a:cubicBezTo>
                  <a:cubicBezTo>
                    <a:pt x="584006" y="134950"/>
                    <a:pt x="587264" y="128235"/>
                    <a:pt x="593313" y="125643"/>
                  </a:cubicBezTo>
                  <a:lnTo>
                    <a:pt x="642174" y="104703"/>
                  </a:lnTo>
                  <a:cubicBezTo>
                    <a:pt x="646827" y="100049"/>
                    <a:pt x="650420" y="94007"/>
                    <a:pt x="656134" y="90742"/>
                  </a:cubicBezTo>
                  <a:cubicBezTo>
                    <a:pt x="667013" y="84525"/>
                    <a:pt x="682175" y="85642"/>
                    <a:pt x="691035" y="76782"/>
                  </a:cubicBezTo>
                  <a:cubicBezTo>
                    <a:pt x="704299" y="63518"/>
                    <a:pt x="707077" y="42439"/>
                    <a:pt x="718956" y="27921"/>
                  </a:cubicBezTo>
                  <a:cubicBezTo>
                    <a:pt x="728390" y="16390"/>
                    <a:pt x="742223" y="9307"/>
                    <a:pt x="753856" y="0"/>
                  </a:cubicBezTo>
                  <a:lnTo>
                    <a:pt x="830638" y="6980"/>
                  </a:lnTo>
                  <a:cubicBezTo>
                    <a:pt x="857126" y="20224"/>
                    <a:pt x="893459" y="69802"/>
                    <a:pt x="893459" y="69802"/>
                  </a:cubicBezTo>
                  <a:cubicBezTo>
                    <a:pt x="898113" y="86089"/>
                    <a:pt x="899194" y="103856"/>
                    <a:pt x="907420" y="118663"/>
                  </a:cubicBezTo>
                  <a:cubicBezTo>
                    <a:pt x="911494" y="125996"/>
                    <a:pt x="923484" y="125797"/>
                    <a:pt x="928360" y="132623"/>
                  </a:cubicBezTo>
                  <a:cubicBezTo>
                    <a:pt x="935643" y="142819"/>
                    <a:pt x="934166" y="158011"/>
                    <a:pt x="942320" y="167524"/>
                  </a:cubicBezTo>
                  <a:cubicBezTo>
                    <a:pt x="949092" y="175424"/>
                    <a:pt x="961206" y="176322"/>
                    <a:pt x="970241" y="181484"/>
                  </a:cubicBezTo>
                  <a:cubicBezTo>
                    <a:pt x="1039324" y="220959"/>
                    <a:pt x="934700" y="167203"/>
                    <a:pt x="1019102" y="209405"/>
                  </a:cubicBezTo>
                  <a:cubicBezTo>
                    <a:pt x="1023755" y="221039"/>
                    <a:pt x="1025779" y="234110"/>
                    <a:pt x="1033062" y="244306"/>
                  </a:cubicBezTo>
                  <a:cubicBezTo>
                    <a:pt x="1039335" y="253089"/>
                    <a:pt x="1075430" y="268094"/>
                    <a:pt x="1081923" y="272226"/>
                  </a:cubicBezTo>
                  <a:cubicBezTo>
                    <a:pt x="1098809" y="282972"/>
                    <a:pt x="1115294" y="294452"/>
                    <a:pt x="1130785" y="307127"/>
                  </a:cubicBezTo>
                  <a:cubicBezTo>
                    <a:pt x="1140972" y="315462"/>
                    <a:pt x="1147883" y="327556"/>
                    <a:pt x="1158705" y="335048"/>
                  </a:cubicBezTo>
                  <a:cubicBezTo>
                    <a:pt x="1178401" y="348683"/>
                    <a:pt x="1200835" y="357878"/>
                    <a:pt x="1221527" y="369948"/>
                  </a:cubicBezTo>
                  <a:cubicBezTo>
                    <a:pt x="1228773" y="374175"/>
                    <a:pt x="1236535" y="377977"/>
                    <a:pt x="1242467" y="383909"/>
                  </a:cubicBezTo>
                  <a:cubicBezTo>
                    <a:pt x="1253002" y="394444"/>
                    <a:pt x="1258628" y="409662"/>
                    <a:pt x="1270388" y="418809"/>
                  </a:cubicBezTo>
                  <a:cubicBezTo>
                    <a:pt x="1280278" y="426501"/>
                    <a:pt x="1293838" y="427681"/>
                    <a:pt x="1305288" y="432770"/>
                  </a:cubicBezTo>
                  <a:cubicBezTo>
                    <a:pt x="1314797" y="436996"/>
                    <a:pt x="1323700" y="442504"/>
                    <a:pt x="1333209" y="446730"/>
                  </a:cubicBezTo>
                  <a:cubicBezTo>
                    <a:pt x="1344659" y="451819"/>
                    <a:pt x="1357157" y="454605"/>
                    <a:pt x="1368110" y="460690"/>
                  </a:cubicBezTo>
                  <a:cubicBezTo>
                    <a:pt x="1378280" y="466340"/>
                    <a:pt x="1386723" y="474651"/>
                    <a:pt x="1396030" y="481631"/>
                  </a:cubicBezTo>
                  <a:cubicBezTo>
                    <a:pt x="1422217" y="534001"/>
                    <a:pt x="1392356" y="489739"/>
                    <a:pt x="1444891" y="523512"/>
                  </a:cubicBezTo>
                  <a:cubicBezTo>
                    <a:pt x="1467206" y="537858"/>
                    <a:pt x="1484355" y="559796"/>
                    <a:pt x="1507713" y="572373"/>
                  </a:cubicBezTo>
                  <a:cubicBezTo>
                    <a:pt x="1537960" y="588660"/>
                    <a:pt x="1569871" y="602178"/>
                    <a:pt x="1598455" y="621234"/>
                  </a:cubicBezTo>
                  <a:cubicBezTo>
                    <a:pt x="1628053" y="640966"/>
                    <a:pt x="1611892" y="631442"/>
                    <a:pt x="1647316" y="649154"/>
                  </a:cubicBezTo>
                  <a:cubicBezTo>
                    <a:pt x="1651969" y="656134"/>
                    <a:pt x="1653943" y="666021"/>
                    <a:pt x="1661276" y="670095"/>
                  </a:cubicBezTo>
                  <a:cubicBezTo>
                    <a:pt x="1676083" y="678321"/>
                    <a:pt x="1694067" y="678699"/>
                    <a:pt x="1710137" y="684055"/>
                  </a:cubicBezTo>
                  <a:cubicBezTo>
                    <a:pt x="1722024" y="688017"/>
                    <a:pt x="1733404" y="693362"/>
                    <a:pt x="1745038" y="698015"/>
                  </a:cubicBezTo>
                  <a:cubicBezTo>
                    <a:pt x="1749691" y="702669"/>
                    <a:pt x="1753245" y="708780"/>
                    <a:pt x="1758998" y="711976"/>
                  </a:cubicBezTo>
                  <a:cubicBezTo>
                    <a:pt x="1766873" y="716351"/>
                    <a:pt x="1821695" y="737126"/>
                    <a:pt x="1835780" y="746877"/>
                  </a:cubicBezTo>
                  <a:cubicBezTo>
                    <a:pt x="1888349" y="783271"/>
                    <a:pt x="1883483" y="795407"/>
                    <a:pt x="1933502" y="809698"/>
                  </a:cubicBezTo>
                  <a:cubicBezTo>
                    <a:pt x="1954128" y="815591"/>
                    <a:pt x="1975383" y="819005"/>
                    <a:pt x="1996323" y="823658"/>
                  </a:cubicBezTo>
                  <a:cubicBezTo>
                    <a:pt x="2023785" y="851120"/>
                    <a:pt x="2001620" y="832412"/>
                    <a:pt x="2059145" y="858559"/>
                  </a:cubicBezTo>
                  <a:cubicBezTo>
                    <a:pt x="2130896" y="891173"/>
                    <a:pt x="2038118" y="852939"/>
                    <a:pt x="2121966" y="886480"/>
                  </a:cubicBezTo>
                  <a:cubicBezTo>
                    <a:pt x="2091719" y="891133"/>
                    <a:pt x="2060711" y="892249"/>
                    <a:pt x="2031224" y="900440"/>
                  </a:cubicBezTo>
                  <a:cubicBezTo>
                    <a:pt x="2018152" y="904071"/>
                    <a:pt x="2008183" y="914791"/>
                    <a:pt x="1996323" y="921380"/>
                  </a:cubicBezTo>
                  <a:cubicBezTo>
                    <a:pt x="1987227" y="926433"/>
                    <a:pt x="1978182" y="931785"/>
                    <a:pt x="1968403" y="935341"/>
                  </a:cubicBezTo>
                  <a:cubicBezTo>
                    <a:pt x="1952484" y="941130"/>
                    <a:pt x="1935461" y="943512"/>
                    <a:pt x="1919542" y="949301"/>
                  </a:cubicBezTo>
                  <a:cubicBezTo>
                    <a:pt x="1907101" y="953825"/>
                    <a:pt x="1864538" y="978121"/>
                    <a:pt x="1856720" y="984202"/>
                  </a:cubicBezTo>
                  <a:cubicBezTo>
                    <a:pt x="1755157" y="1063196"/>
                    <a:pt x="1882911" y="976047"/>
                    <a:pt x="1807859" y="1026083"/>
                  </a:cubicBezTo>
                  <a:cubicBezTo>
                    <a:pt x="1803206" y="1033063"/>
                    <a:pt x="1800344" y="1041653"/>
                    <a:pt x="1793899" y="1047023"/>
                  </a:cubicBezTo>
                  <a:cubicBezTo>
                    <a:pt x="1785905" y="1053684"/>
                    <a:pt x="1774636" y="1055211"/>
                    <a:pt x="1765978" y="1060983"/>
                  </a:cubicBezTo>
                  <a:cubicBezTo>
                    <a:pt x="1753582" y="1069247"/>
                    <a:pt x="1742711" y="1079597"/>
                    <a:pt x="1731078" y="1088904"/>
                  </a:cubicBezTo>
                  <a:cubicBezTo>
                    <a:pt x="1726424" y="1100538"/>
                    <a:pt x="1722206" y="1112355"/>
                    <a:pt x="1717117" y="1123805"/>
                  </a:cubicBezTo>
                  <a:cubicBezTo>
                    <a:pt x="1712891" y="1133313"/>
                    <a:pt x="1706892" y="1142013"/>
                    <a:pt x="1703157" y="1151725"/>
                  </a:cubicBezTo>
                  <a:cubicBezTo>
                    <a:pt x="1670985" y="1235373"/>
                    <a:pt x="1697722" y="1191291"/>
                    <a:pt x="1668256" y="1235487"/>
                  </a:cubicBezTo>
                  <a:cubicBezTo>
                    <a:pt x="1663603" y="1249447"/>
                    <a:pt x="1658624" y="1263303"/>
                    <a:pt x="1654296" y="1277368"/>
                  </a:cubicBezTo>
                  <a:cubicBezTo>
                    <a:pt x="1649315" y="1293558"/>
                    <a:pt x="1648562" y="1311422"/>
                    <a:pt x="1640336" y="1326229"/>
                  </a:cubicBezTo>
                  <a:cubicBezTo>
                    <a:pt x="1636262" y="1333563"/>
                    <a:pt x="1626375" y="1335536"/>
                    <a:pt x="1619395" y="1340190"/>
                  </a:cubicBezTo>
                  <a:cubicBezTo>
                    <a:pt x="1602026" y="1335847"/>
                    <a:pt x="1570724" y="1329356"/>
                    <a:pt x="1556574" y="1319249"/>
                  </a:cubicBezTo>
                  <a:cubicBezTo>
                    <a:pt x="1549748" y="1314373"/>
                    <a:pt x="1547855" y="1304860"/>
                    <a:pt x="1542614" y="1298309"/>
                  </a:cubicBezTo>
                  <a:cubicBezTo>
                    <a:pt x="1538503" y="1293170"/>
                    <a:pt x="1532304" y="1289824"/>
                    <a:pt x="1528653" y="1284348"/>
                  </a:cubicBezTo>
                  <a:cubicBezTo>
                    <a:pt x="1509431" y="1255515"/>
                    <a:pt x="1522854" y="1256275"/>
                    <a:pt x="1493752" y="1235487"/>
                  </a:cubicBezTo>
                  <a:cubicBezTo>
                    <a:pt x="1442605" y="1198953"/>
                    <a:pt x="1488134" y="1250809"/>
                    <a:pt x="1430931" y="1193606"/>
                  </a:cubicBezTo>
                  <a:cubicBezTo>
                    <a:pt x="1424999" y="1187674"/>
                    <a:pt x="1424801" y="1175677"/>
                    <a:pt x="1416971" y="1172666"/>
                  </a:cubicBezTo>
                  <a:cubicBezTo>
                    <a:pt x="1392691" y="1163328"/>
                    <a:pt x="1365583" y="1164349"/>
                    <a:pt x="1340189" y="1158706"/>
                  </a:cubicBezTo>
                  <a:cubicBezTo>
                    <a:pt x="1323654" y="1155031"/>
                    <a:pt x="1307938" y="1148067"/>
                    <a:pt x="1291328" y="1144745"/>
                  </a:cubicBezTo>
                  <a:cubicBezTo>
                    <a:pt x="1261319" y="1138743"/>
                    <a:pt x="1230833" y="1135438"/>
                    <a:pt x="1200586" y="1130785"/>
                  </a:cubicBezTo>
                  <a:cubicBezTo>
                    <a:pt x="1086405" y="1081849"/>
                    <a:pt x="1216370" y="1133104"/>
                    <a:pt x="991181" y="1081924"/>
                  </a:cubicBezTo>
                  <a:cubicBezTo>
                    <a:pt x="939993" y="1070290"/>
                    <a:pt x="886357" y="1066518"/>
                    <a:pt x="837618" y="1047023"/>
                  </a:cubicBezTo>
                  <a:cubicBezTo>
                    <a:pt x="774661" y="1021841"/>
                    <a:pt x="823148" y="1038546"/>
                    <a:pt x="725936" y="1019103"/>
                  </a:cubicBezTo>
                  <a:cubicBezTo>
                    <a:pt x="704901" y="1014896"/>
                    <a:pt x="684434" y="1007511"/>
                    <a:pt x="663114" y="1005142"/>
                  </a:cubicBezTo>
                  <a:cubicBezTo>
                    <a:pt x="471070" y="983804"/>
                    <a:pt x="320313" y="979738"/>
                    <a:pt x="125643" y="970241"/>
                  </a:cubicBezTo>
                  <a:cubicBezTo>
                    <a:pt x="130296" y="960934"/>
                    <a:pt x="134441" y="951355"/>
                    <a:pt x="139603" y="942321"/>
                  </a:cubicBezTo>
                  <a:cubicBezTo>
                    <a:pt x="143765" y="935037"/>
                    <a:pt x="153199" y="929761"/>
                    <a:pt x="153563" y="921380"/>
                  </a:cubicBezTo>
                  <a:cubicBezTo>
                    <a:pt x="155155" y="884752"/>
                    <a:pt x="152250" y="769986"/>
                    <a:pt x="132623" y="718956"/>
                  </a:cubicBezTo>
                  <a:cubicBezTo>
                    <a:pt x="128447" y="708098"/>
                    <a:pt x="118304" y="700600"/>
                    <a:pt x="111682" y="691035"/>
                  </a:cubicBezTo>
                  <a:cubicBezTo>
                    <a:pt x="93562" y="664862"/>
                    <a:pt x="65883" y="623954"/>
                    <a:pt x="48861" y="593313"/>
                  </a:cubicBezTo>
                  <a:cubicBezTo>
                    <a:pt x="43808" y="584217"/>
                    <a:pt x="39554" y="574700"/>
                    <a:pt x="34901" y="565393"/>
                  </a:cubicBezTo>
                  <a:lnTo>
                    <a:pt x="0" y="446730"/>
                  </a:lnTo>
                  <a:close/>
                </a:path>
              </a:pathLst>
            </a:custGeom>
            <a:solidFill>
              <a:srgbClr val="FFC9C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0CB8C47A-A73B-4378-86F3-108EAC1FD5E8}"/>
                </a:ext>
              </a:extLst>
            </p:cNvPr>
            <p:cNvSpPr/>
            <p:nvPr/>
          </p:nvSpPr>
          <p:spPr>
            <a:xfrm>
              <a:off x="2994485" y="5541981"/>
              <a:ext cx="767817" cy="450432"/>
            </a:xfrm>
            <a:prstGeom prst="ellipse">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 name="TextBox 22"/>
          <p:cNvSpPr txBox="1"/>
          <p:nvPr/>
        </p:nvSpPr>
        <p:spPr>
          <a:xfrm>
            <a:off x="6311952" y="2252342"/>
            <a:ext cx="1315873" cy="400110"/>
          </a:xfrm>
          <a:prstGeom prst="rect">
            <a:avLst/>
          </a:prstGeom>
          <a:noFill/>
        </p:spPr>
        <p:txBody>
          <a:bodyPr wrap="none" rtlCol="0">
            <a:spAutoFit/>
          </a:bodyPr>
          <a:lstStyle/>
          <a:p>
            <a:r>
              <a:rPr lang="en-US" sz="2000" b="1" dirty="0" smtClean="0">
                <a:solidFill>
                  <a:srgbClr val="00B050"/>
                </a:solidFill>
              </a:rPr>
              <a:t>Reporter 1</a:t>
            </a:r>
            <a:endParaRPr lang="en-US" sz="2000" b="1" dirty="0">
              <a:solidFill>
                <a:srgbClr val="00B050"/>
              </a:solidFill>
            </a:endParaRPr>
          </a:p>
        </p:txBody>
      </p:sp>
      <p:sp>
        <p:nvSpPr>
          <p:cNvPr id="77" name="TextBox 76"/>
          <p:cNvSpPr txBox="1"/>
          <p:nvPr/>
        </p:nvSpPr>
        <p:spPr>
          <a:xfrm>
            <a:off x="6311952" y="2593217"/>
            <a:ext cx="1315873" cy="400110"/>
          </a:xfrm>
          <a:prstGeom prst="rect">
            <a:avLst/>
          </a:prstGeom>
          <a:noFill/>
        </p:spPr>
        <p:txBody>
          <a:bodyPr wrap="none" rtlCol="0">
            <a:spAutoFit/>
          </a:bodyPr>
          <a:lstStyle/>
          <a:p>
            <a:r>
              <a:rPr lang="en-US" sz="2000" b="1" dirty="0" smtClean="0">
                <a:solidFill>
                  <a:srgbClr val="FF0000"/>
                </a:solidFill>
              </a:rPr>
              <a:t>Reporter 2</a:t>
            </a:r>
            <a:endParaRPr lang="en-US" sz="2000" b="1" dirty="0">
              <a:solidFill>
                <a:srgbClr val="FF0000"/>
              </a:solidFill>
            </a:endParaRPr>
          </a:p>
        </p:txBody>
      </p:sp>
      <p:cxnSp>
        <p:nvCxnSpPr>
          <p:cNvPr id="39" name="Straight Connector 38"/>
          <p:cNvCxnSpPr>
            <a:endCxn id="30" idx="3"/>
          </p:cNvCxnSpPr>
          <p:nvPr/>
        </p:nvCxnSpPr>
        <p:spPr>
          <a:xfrm flipH="1" flipV="1">
            <a:off x="4376401" y="3402571"/>
            <a:ext cx="1449791" cy="1364453"/>
          </a:xfrm>
          <a:prstGeom prst="line">
            <a:avLst/>
          </a:prstGeom>
          <a:ln w="2857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0" name="Straight Connector 99"/>
          <p:cNvCxnSpPr>
            <a:endCxn id="30" idx="6"/>
          </p:cNvCxnSpPr>
          <p:nvPr/>
        </p:nvCxnSpPr>
        <p:spPr>
          <a:xfrm flipV="1">
            <a:off x="5976520" y="2631192"/>
            <a:ext cx="262156" cy="2135832"/>
          </a:xfrm>
          <a:prstGeom prst="line">
            <a:avLst/>
          </a:prstGeom>
          <a:ln w="28575" cap="flat" cmpd="sng" algn="ctr">
            <a:solidFill>
              <a:schemeClr val="accent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2" name="Title 1"/>
          <p:cNvSpPr txBox="1">
            <a:spLocks/>
          </p:cNvSpPr>
          <p:nvPr/>
        </p:nvSpPr>
        <p:spPr>
          <a:xfrm>
            <a:off x="0" y="453135"/>
            <a:ext cx="12192000" cy="868755"/>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Pharmacodynamics imaging</a:t>
            </a:r>
            <a:endParaRPr lang="en-US" b="1" dirty="0">
              <a:solidFill>
                <a:schemeClr val="bg1"/>
              </a:solidFill>
            </a:endParaRPr>
          </a:p>
        </p:txBody>
      </p:sp>
      <p:pic>
        <p:nvPicPr>
          <p:cNvPr id="9228" name="Picture 9227"/>
          <p:cNvPicPr>
            <a:picLocks noChangeAspect="1"/>
          </p:cNvPicPr>
          <p:nvPr/>
        </p:nvPicPr>
        <p:blipFill>
          <a:blip r:embed="rId5">
            <a:extLst>
              <a:ext uri="{BEBA8EAE-BF5A-486C-A8C5-ECC9F3942E4B}">
                <a14:imgProps xmlns:a14="http://schemas.microsoft.com/office/drawing/2010/main">
                  <a14:imgLayer r:embed="rId6">
                    <a14:imgEffect>
                      <a14:backgroundRemoval t="6698" b="96262" l="2764" r="99749">
                        <a14:foregroundMark x1="8543" y1="24766" x2="94472" y2="26168"/>
                      </a14:backgroundRemoval>
                    </a14:imgEffect>
                  </a14:imgLayer>
                </a14:imgProps>
              </a:ext>
            </a:extLst>
          </a:blip>
          <a:stretch>
            <a:fillRect/>
          </a:stretch>
        </p:blipFill>
        <p:spPr>
          <a:xfrm>
            <a:off x="637134" y="2282317"/>
            <a:ext cx="2426418" cy="3913971"/>
          </a:xfrm>
          <a:prstGeom prst="rect">
            <a:avLst/>
          </a:prstGeom>
        </p:spPr>
      </p:pic>
      <p:cxnSp>
        <p:nvCxnSpPr>
          <p:cNvPr id="9230" name="Straight Arrow Connector 9229"/>
          <p:cNvCxnSpPr/>
          <p:nvPr/>
        </p:nvCxnSpPr>
        <p:spPr>
          <a:xfrm>
            <a:off x="1857998" y="3942766"/>
            <a:ext cx="0" cy="94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V="1">
            <a:off x="2019635" y="3942766"/>
            <a:ext cx="0" cy="9490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35" name="TextBox 9234"/>
          <p:cNvSpPr txBox="1"/>
          <p:nvPr/>
        </p:nvSpPr>
        <p:spPr>
          <a:xfrm>
            <a:off x="1087634" y="4213665"/>
            <a:ext cx="762709" cy="369332"/>
          </a:xfrm>
          <a:prstGeom prst="rect">
            <a:avLst/>
          </a:prstGeom>
          <a:noFill/>
        </p:spPr>
        <p:txBody>
          <a:bodyPr wrap="none" rtlCol="0">
            <a:spAutoFit/>
          </a:bodyPr>
          <a:lstStyle/>
          <a:p>
            <a:r>
              <a:rPr lang="en-US" dirty="0" smtClean="0"/>
              <a:t>Active</a:t>
            </a:r>
            <a:endParaRPr lang="en-US" dirty="0"/>
          </a:p>
        </p:txBody>
      </p:sp>
      <p:sp>
        <p:nvSpPr>
          <p:cNvPr id="123" name="TextBox 122"/>
          <p:cNvSpPr txBox="1"/>
          <p:nvPr/>
        </p:nvSpPr>
        <p:spPr>
          <a:xfrm>
            <a:off x="2041484" y="4213665"/>
            <a:ext cx="919804" cy="369332"/>
          </a:xfrm>
          <a:prstGeom prst="rect">
            <a:avLst/>
          </a:prstGeom>
          <a:noFill/>
        </p:spPr>
        <p:txBody>
          <a:bodyPr wrap="none" rtlCol="0">
            <a:spAutoFit/>
          </a:bodyPr>
          <a:lstStyle/>
          <a:p>
            <a:r>
              <a:rPr lang="en-US" dirty="0" smtClean="0"/>
              <a:t>Inactive</a:t>
            </a:r>
            <a:endParaRPr lang="en-US" dirty="0"/>
          </a:p>
        </p:txBody>
      </p:sp>
      <p:pic>
        <p:nvPicPr>
          <p:cNvPr id="9237" name="Picture 9236"/>
          <p:cNvPicPr>
            <a:picLocks noChangeAspect="1"/>
          </p:cNvPicPr>
          <p:nvPr/>
        </p:nvPicPr>
        <p:blipFill>
          <a:blip r:embed="rId7"/>
          <a:stretch>
            <a:fillRect/>
          </a:stretch>
        </p:blipFill>
        <p:spPr>
          <a:xfrm>
            <a:off x="8572875" y="1540296"/>
            <a:ext cx="3139232" cy="5095215"/>
          </a:xfrm>
          <a:prstGeom prst="rect">
            <a:avLst/>
          </a:prstGeom>
        </p:spPr>
      </p:pic>
      <p:sp>
        <p:nvSpPr>
          <p:cNvPr id="2" name="TextBox 1"/>
          <p:cNvSpPr txBox="1"/>
          <p:nvPr/>
        </p:nvSpPr>
        <p:spPr>
          <a:xfrm>
            <a:off x="462896" y="1984524"/>
            <a:ext cx="3030830" cy="461665"/>
          </a:xfrm>
          <a:prstGeom prst="rect">
            <a:avLst/>
          </a:prstGeom>
          <a:noFill/>
        </p:spPr>
        <p:txBody>
          <a:bodyPr wrap="none" rtlCol="0">
            <a:spAutoFit/>
          </a:bodyPr>
          <a:lstStyle/>
          <a:p>
            <a:r>
              <a:rPr lang="en-US" sz="2400" b="1" u="sng" dirty="0" smtClean="0"/>
              <a:t>Translocation reporter</a:t>
            </a:r>
            <a:endParaRPr lang="en-US" sz="2400" b="1" u="sng" dirty="0"/>
          </a:p>
        </p:txBody>
      </p:sp>
      <p:cxnSp>
        <p:nvCxnSpPr>
          <p:cNvPr id="5" name="Straight Connector 4"/>
          <p:cNvCxnSpPr/>
          <p:nvPr/>
        </p:nvCxnSpPr>
        <p:spPr>
          <a:xfrm flipV="1">
            <a:off x="1655774" y="2793272"/>
            <a:ext cx="577472" cy="483152"/>
          </a:xfrm>
          <a:prstGeom prst="line">
            <a:avLst/>
          </a:prstGeom>
          <a:ln w="28575"/>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2136619" y="2492571"/>
            <a:ext cx="906017" cy="369332"/>
          </a:xfrm>
          <a:prstGeom prst="rect">
            <a:avLst/>
          </a:prstGeom>
          <a:noFill/>
        </p:spPr>
        <p:txBody>
          <a:bodyPr wrap="none" rtlCol="0">
            <a:spAutoFit/>
          </a:bodyPr>
          <a:lstStyle/>
          <a:p>
            <a:r>
              <a:rPr lang="en-US" dirty="0" smtClean="0"/>
              <a:t>nucleus</a:t>
            </a:r>
            <a:endParaRPr lang="en-US" dirty="0"/>
          </a:p>
        </p:txBody>
      </p:sp>
    </p:spTree>
    <p:extLst>
      <p:ext uri="{BB962C8B-B14F-4D97-AF65-F5344CB8AC3E}">
        <p14:creationId xmlns:p14="http://schemas.microsoft.com/office/powerpoint/2010/main" val="1727964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6" name="Oval 5"/>
          <p:cNvSpPr/>
          <p:nvPr/>
        </p:nvSpPr>
        <p:spPr>
          <a:xfrm>
            <a:off x="134755" y="2594895"/>
            <a:ext cx="1120456" cy="11204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itle 1"/>
          <p:cNvSpPr txBox="1">
            <a:spLocks/>
          </p:cNvSpPr>
          <p:nvPr/>
        </p:nvSpPr>
        <p:spPr>
          <a:xfrm>
            <a:off x="0" y="453135"/>
            <a:ext cx="12192000" cy="868755"/>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Image analysis pipeline</a:t>
            </a:r>
            <a:endParaRPr lang="en-US" b="1" dirty="0">
              <a:solidFill>
                <a:schemeClr val="bg1"/>
              </a:solidFill>
            </a:endParaRPr>
          </a:p>
        </p:txBody>
      </p:sp>
      <p:sp>
        <p:nvSpPr>
          <p:cNvPr id="3" name="TextBox 2"/>
          <p:cNvSpPr txBox="1"/>
          <p:nvPr/>
        </p:nvSpPr>
        <p:spPr>
          <a:xfrm>
            <a:off x="688282" y="1767070"/>
            <a:ext cx="1188339" cy="584775"/>
          </a:xfrm>
          <a:prstGeom prst="rect">
            <a:avLst/>
          </a:prstGeom>
          <a:noFill/>
        </p:spPr>
        <p:txBody>
          <a:bodyPr wrap="none" rtlCol="0">
            <a:spAutoFit/>
          </a:bodyPr>
          <a:lstStyle/>
          <a:p>
            <a:r>
              <a:rPr lang="en-US" sz="3200" b="1" u="sng" dirty="0" err="1" smtClean="0"/>
              <a:t>ilastik</a:t>
            </a:r>
            <a:endParaRPr lang="en-US" sz="3200" b="1" u="sng" dirty="0"/>
          </a:p>
        </p:txBody>
      </p:sp>
      <p:sp>
        <p:nvSpPr>
          <p:cNvPr id="4" name="Oval 3"/>
          <p:cNvSpPr/>
          <p:nvPr/>
        </p:nvSpPr>
        <p:spPr>
          <a:xfrm>
            <a:off x="375386" y="2787400"/>
            <a:ext cx="788469" cy="788469"/>
          </a:xfrm>
          <a:prstGeom prst="ellipse">
            <a:avLst/>
          </a:prstGeom>
          <a:solidFill>
            <a:srgbClr val="BD36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34755" y="3818971"/>
            <a:ext cx="1120456" cy="112045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75386" y="4011476"/>
            <a:ext cx="788469" cy="788469"/>
          </a:xfrm>
          <a:prstGeom prst="ellipse">
            <a:avLst/>
          </a:prstGeom>
          <a:solidFill>
            <a:srgbClr val="BD36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495842" y="2814419"/>
            <a:ext cx="788469" cy="788469"/>
          </a:xfrm>
          <a:prstGeom prst="ellipse">
            <a:avLst/>
          </a:prstGeom>
          <a:solidFill>
            <a:srgbClr val="BD36C0"/>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495842" y="3984964"/>
            <a:ext cx="788469" cy="788469"/>
          </a:xfrm>
          <a:prstGeom prst="ellipse">
            <a:avLst/>
          </a:prstGeom>
          <a:solidFill>
            <a:srgbClr val="BD36C0"/>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8758" y="5321503"/>
            <a:ext cx="2181175" cy="646331"/>
          </a:xfrm>
          <a:prstGeom prst="rect">
            <a:avLst/>
          </a:prstGeom>
          <a:noFill/>
        </p:spPr>
        <p:txBody>
          <a:bodyPr wrap="none" rtlCol="0">
            <a:spAutoFit/>
          </a:bodyPr>
          <a:lstStyle/>
          <a:p>
            <a:r>
              <a:rPr lang="en-US" dirty="0" smtClean="0"/>
              <a:t>Nucleus classification</a:t>
            </a:r>
          </a:p>
          <a:p>
            <a:r>
              <a:rPr lang="en-US" dirty="0" smtClean="0"/>
              <a:t>(machine learning)</a:t>
            </a:r>
            <a:endParaRPr lang="en-US" dirty="0"/>
          </a:p>
        </p:txBody>
      </p:sp>
      <p:sp>
        <p:nvSpPr>
          <p:cNvPr id="40" name="TextBox 39"/>
          <p:cNvSpPr txBox="1"/>
          <p:nvPr/>
        </p:nvSpPr>
        <p:spPr>
          <a:xfrm>
            <a:off x="3468379" y="1754860"/>
            <a:ext cx="2168992" cy="584775"/>
          </a:xfrm>
          <a:prstGeom prst="rect">
            <a:avLst/>
          </a:prstGeom>
          <a:noFill/>
        </p:spPr>
        <p:txBody>
          <a:bodyPr wrap="none" rtlCol="0">
            <a:spAutoFit/>
          </a:bodyPr>
          <a:lstStyle/>
          <a:p>
            <a:r>
              <a:rPr lang="en-US" sz="3200" b="1" u="sng" dirty="0" smtClean="0"/>
              <a:t>Cell Profiler</a:t>
            </a:r>
            <a:endParaRPr lang="en-US" sz="3200" b="1" u="sng" dirty="0"/>
          </a:p>
        </p:txBody>
      </p:sp>
      <p:pic>
        <p:nvPicPr>
          <p:cNvPr id="42" name="Picture 41"/>
          <p:cNvPicPr>
            <a:picLocks noChangeAspect="1"/>
          </p:cNvPicPr>
          <p:nvPr/>
        </p:nvPicPr>
        <p:blipFill rotWithShape="1">
          <a:blip r:embed="rId5">
            <a:extLst>
              <a:ext uri="{28A0092B-C50C-407E-A947-70E740481C1C}">
                <a14:useLocalDpi xmlns:a14="http://schemas.microsoft.com/office/drawing/2010/main" val="0"/>
              </a:ext>
            </a:extLst>
          </a:blip>
          <a:srcRect l="22155" t="76539" r="71389" b="13919"/>
          <a:stretch/>
        </p:blipFill>
        <p:spPr>
          <a:xfrm>
            <a:off x="3096552" y="2814419"/>
            <a:ext cx="2870330" cy="1983142"/>
          </a:xfrm>
          <a:prstGeom prst="rect">
            <a:avLst/>
          </a:prstGeom>
        </p:spPr>
      </p:pic>
      <p:sp>
        <p:nvSpPr>
          <p:cNvPr id="43" name="TextBox 42"/>
          <p:cNvSpPr txBox="1"/>
          <p:nvPr/>
        </p:nvSpPr>
        <p:spPr>
          <a:xfrm>
            <a:off x="3281150" y="5329861"/>
            <a:ext cx="2501134" cy="646331"/>
          </a:xfrm>
          <a:prstGeom prst="rect">
            <a:avLst/>
          </a:prstGeom>
          <a:noFill/>
        </p:spPr>
        <p:txBody>
          <a:bodyPr wrap="none" rtlCol="0">
            <a:spAutoFit/>
          </a:bodyPr>
          <a:lstStyle/>
          <a:p>
            <a:r>
              <a:rPr lang="en-US" dirty="0" smtClean="0"/>
              <a:t>Cytoplasm classification</a:t>
            </a:r>
          </a:p>
          <a:p>
            <a:r>
              <a:rPr lang="en-US" dirty="0" smtClean="0"/>
              <a:t>(dilation with fixed pixel)</a:t>
            </a:r>
          </a:p>
        </p:txBody>
      </p:sp>
      <p:sp>
        <p:nvSpPr>
          <p:cNvPr id="45" name="TextBox 44"/>
          <p:cNvSpPr txBox="1"/>
          <p:nvPr/>
        </p:nvSpPr>
        <p:spPr>
          <a:xfrm>
            <a:off x="6594986" y="1754859"/>
            <a:ext cx="1998047" cy="584775"/>
          </a:xfrm>
          <a:prstGeom prst="rect">
            <a:avLst/>
          </a:prstGeom>
          <a:noFill/>
        </p:spPr>
        <p:txBody>
          <a:bodyPr wrap="none" rtlCol="0">
            <a:spAutoFit/>
          </a:bodyPr>
          <a:lstStyle/>
          <a:p>
            <a:r>
              <a:rPr lang="en-US" sz="3200" b="1" u="sng" dirty="0" smtClean="0"/>
              <a:t>FIJI </a:t>
            </a:r>
            <a:r>
              <a:rPr lang="en-US" sz="3200" b="1" u="sng" dirty="0" err="1" smtClean="0"/>
              <a:t>ImageJ</a:t>
            </a:r>
            <a:endParaRPr lang="en-US" sz="3200" b="1" u="sng" dirty="0"/>
          </a:p>
        </p:txBody>
      </p:sp>
      <p:pic>
        <p:nvPicPr>
          <p:cNvPr id="46" name="Picture 45"/>
          <p:cNvPicPr>
            <a:picLocks noChangeAspect="1"/>
          </p:cNvPicPr>
          <p:nvPr/>
        </p:nvPicPr>
        <p:blipFill rotWithShape="1">
          <a:blip r:embed="rId6"/>
          <a:srcRect l="-204" t="35510" r="-672" b="20475"/>
          <a:stretch/>
        </p:blipFill>
        <p:spPr>
          <a:xfrm>
            <a:off x="6224867" y="2814419"/>
            <a:ext cx="3166712" cy="2242686"/>
          </a:xfrm>
          <a:prstGeom prst="rect">
            <a:avLst/>
          </a:prstGeom>
        </p:spPr>
      </p:pic>
      <p:sp>
        <p:nvSpPr>
          <p:cNvPr id="47" name="TextBox 46"/>
          <p:cNvSpPr txBox="1"/>
          <p:nvPr/>
        </p:nvSpPr>
        <p:spPr>
          <a:xfrm>
            <a:off x="6389930" y="5329861"/>
            <a:ext cx="2539670" cy="646331"/>
          </a:xfrm>
          <a:prstGeom prst="rect">
            <a:avLst/>
          </a:prstGeom>
          <a:noFill/>
        </p:spPr>
        <p:txBody>
          <a:bodyPr wrap="none" rtlCol="0">
            <a:spAutoFit/>
          </a:bodyPr>
          <a:lstStyle/>
          <a:p>
            <a:r>
              <a:rPr lang="en-US" dirty="0" smtClean="0"/>
              <a:t>Reconstruct </a:t>
            </a:r>
            <a:r>
              <a:rPr lang="en-US" dirty="0" err="1" smtClean="0"/>
              <a:t>hypserstacks</a:t>
            </a:r>
            <a:r>
              <a:rPr lang="en-US" dirty="0"/>
              <a:t/>
            </a:r>
            <a:br>
              <a:rPr lang="en-US" dirty="0"/>
            </a:br>
            <a:r>
              <a:rPr lang="en-US" dirty="0" smtClean="0"/>
              <a:t>with metadata</a:t>
            </a:r>
          </a:p>
        </p:txBody>
      </p:sp>
      <p:sp>
        <p:nvSpPr>
          <p:cNvPr id="48" name="TextBox 47"/>
          <p:cNvSpPr txBox="1"/>
          <p:nvPr/>
        </p:nvSpPr>
        <p:spPr>
          <a:xfrm>
            <a:off x="10135480" y="1767069"/>
            <a:ext cx="1239442" cy="584775"/>
          </a:xfrm>
          <a:prstGeom prst="rect">
            <a:avLst/>
          </a:prstGeom>
          <a:noFill/>
        </p:spPr>
        <p:txBody>
          <a:bodyPr wrap="none" rtlCol="0">
            <a:spAutoFit/>
          </a:bodyPr>
          <a:lstStyle/>
          <a:p>
            <a:r>
              <a:rPr lang="en-US" sz="3200" b="1" u="sng" dirty="0" smtClean="0"/>
              <a:t>Imaris</a:t>
            </a:r>
            <a:endParaRPr lang="en-US" sz="3200" b="1" u="sng" dirty="0"/>
          </a:p>
        </p:txBody>
      </p:sp>
      <p:pic>
        <p:nvPicPr>
          <p:cNvPr id="50" name="Experiment-1427_[ii189_Experiment-1427_Image_190]_[ims1_2020-01-13T19-54-20_track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9312879" y="2695074"/>
            <a:ext cx="2830219" cy="2002054"/>
          </a:xfrm>
          <a:prstGeom prst="rect">
            <a:avLst/>
          </a:prstGeom>
        </p:spPr>
      </p:pic>
      <p:sp>
        <p:nvSpPr>
          <p:cNvPr id="54" name="TextBox 53"/>
          <p:cNvSpPr txBox="1"/>
          <p:nvPr/>
        </p:nvSpPr>
        <p:spPr>
          <a:xfrm>
            <a:off x="9418296" y="5329861"/>
            <a:ext cx="2673809" cy="369332"/>
          </a:xfrm>
          <a:prstGeom prst="rect">
            <a:avLst/>
          </a:prstGeom>
          <a:noFill/>
        </p:spPr>
        <p:txBody>
          <a:bodyPr wrap="none" rtlCol="0">
            <a:spAutoFit/>
          </a:bodyPr>
          <a:lstStyle/>
          <a:p>
            <a:r>
              <a:rPr lang="en-US" dirty="0" smtClean="0"/>
              <a:t>Cell tracking &amp; data export</a:t>
            </a:r>
          </a:p>
        </p:txBody>
      </p:sp>
    </p:spTree>
    <p:extLst>
      <p:ext uri="{BB962C8B-B14F-4D97-AF65-F5344CB8AC3E}">
        <p14:creationId xmlns:p14="http://schemas.microsoft.com/office/powerpoint/2010/main" val="1136120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332"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50"/>
                                        </p:tgtEl>
                                      </p:cBhvr>
                                    </p:cmd>
                                  </p:childTnLst>
                                </p:cTn>
                              </p:par>
                            </p:childTnLst>
                          </p:cTn>
                        </p:par>
                      </p:childTnLst>
                    </p:cTn>
                  </p:par>
                </p:childTnLst>
              </p:cTn>
              <p:nextCondLst>
                <p:cond evt="onClick" delay="0">
                  <p:tgtEl>
                    <p:spTgt spid="50"/>
                  </p:tgtEl>
                </p:cond>
              </p:nextCondLst>
            </p:seq>
            <p:video>
              <p:cMediaNode vol="80000">
                <p:cTn id="12" repeatCount="indefinite" fill="hold" display="0">
                  <p:stCondLst>
                    <p:cond delay="indefinite"/>
                  </p:stCondLst>
                </p:cTn>
                <p:tgtEl>
                  <p:spTgt spid="5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02" name="Title 1"/>
          <p:cNvSpPr txBox="1">
            <a:spLocks/>
          </p:cNvSpPr>
          <p:nvPr/>
        </p:nvSpPr>
        <p:spPr>
          <a:xfrm>
            <a:off x="0" y="453135"/>
            <a:ext cx="12192000" cy="868755"/>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How to quantify reporter activity?</a:t>
            </a:r>
            <a:endParaRPr lang="en-US" b="1" dirty="0">
              <a:solidFill>
                <a:schemeClr val="bg1"/>
              </a:solidFill>
            </a:endParaRP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83418DB4-5A69-4238-B0F2-0BEE0E95915E}"/>
                  </a:ext>
                </a:extLst>
              </p:cNvPr>
              <p:cNvSpPr/>
              <p:nvPr/>
            </p:nvSpPr>
            <p:spPr>
              <a:xfrm>
                <a:off x="753341" y="1456259"/>
                <a:ext cx="10486470" cy="851643"/>
              </a:xfrm>
              <a:prstGeom prst="rect">
                <a:avLst/>
              </a:prstGeom>
              <a:solidFill>
                <a:schemeClr val="bg1">
                  <a:lumMod val="85000"/>
                </a:schemeClr>
              </a:solidFill>
              <a:ln w="38100">
                <a:solidFill>
                  <a:schemeClr val="tx1"/>
                </a:solidFill>
              </a:ln>
            </p:spPr>
            <p:txBody>
              <a:bodyPr wrap="square">
                <a:spAutoFit/>
              </a:bodyPr>
              <a:lstStyle/>
              <a:p>
                <a:pPr algn="ctr"/>
                <a:r>
                  <a:rPr lang="en-US" sz="2800" dirty="0">
                    <a:solidFill>
                      <a:schemeClr val="tx1"/>
                    </a:solidFill>
                    <a:ea typeface="Cambria Math" panose="02040503050406030204" pitchFamily="18" charset="0"/>
                  </a:rPr>
                  <a:t>R</a:t>
                </a:r>
                <a14:m>
                  <m:oMath xmlns:m="http://schemas.openxmlformats.org/officeDocument/2006/math">
                    <m:r>
                      <a:rPr lang="en-US" sz="2800" i="1" smtClean="0">
                        <a:solidFill>
                          <a:schemeClr val="tx1"/>
                        </a:solidFill>
                        <a:latin typeface="Cambria Math" panose="02040503050406030204" pitchFamily="18" charset="0"/>
                        <a:ea typeface="Cambria Math" panose="02040503050406030204" pitchFamily="18" charset="0"/>
                      </a:rPr>
                      <m:t>𝑒𝑝𝑜𝑟𝑡𝑒𝑟</m:t>
                    </m:r>
                    <m:r>
                      <a:rPr lang="en-US" sz="2800" i="1" smtClean="0">
                        <a:solidFill>
                          <a:schemeClr val="tx1"/>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𝐴</m:t>
                    </m:r>
                    <m:r>
                      <a:rPr lang="en-US" sz="2800" i="1" smtClean="0">
                        <a:solidFill>
                          <a:schemeClr val="tx1"/>
                        </a:solidFill>
                        <a:latin typeface="Cambria Math" panose="02040503050406030204" pitchFamily="18" charset="0"/>
                        <a:ea typeface="Cambria Math" panose="02040503050406030204" pitchFamily="18" charset="0"/>
                      </a:rPr>
                      <m:t>𝑐𝑡𝑖𝑣𝑖𝑡𝑦</m:t>
                    </m:r>
                    <m:r>
                      <a:rPr lang="en-US" sz="2800" i="1" smtClean="0">
                        <a:solidFill>
                          <a:schemeClr val="tx1"/>
                        </a:solidFill>
                        <a:latin typeface="Cambria Math" panose="02040503050406030204" pitchFamily="18" charset="0"/>
                        <a:ea typeface="Cambria Math" panose="02040503050406030204" pitchFamily="18" charset="0"/>
                      </a:rPr>
                      <m:t> </m:t>
                    </m:r>
                    <m:d>
                      <m:dPr>
                        <m:ctrlPr>
                          <a:rPr lang="en-US" sz="2800" i="1" smtClean="0">
                            <a:solidFill>
                              <a:schemeClr val="tx1"/>
                            </a:solidFill>
                            <a:latin typeface="Cambria Math" panose="02040503050406030204" pitchFamily="18" charset="0"/>
                            <a:ea typeface="Cambria Math" panose="02040503050406030204" pitchFamily="18" charset="0"/>
                          </a:rPr>
                        </m:ctrlPr>
                      </m:dPr>
                      <m:e>
                        <m:r>
                          <a:rPr lang="en-US" sz="2800" b="0" i="1" smtClean="0">
                            <a:solidFill>
                              <a:schemeClr val="tx1"/>
                            </a:solidFill>
                            <a:latin typeface="Cambria Math" panose="02040503050406030204" pitchFamily="18" charset="0"/>
                            <a:ea typeface="Cambria Math" panose="02040503050406030204" pitchFamily="18" charset="0"/>
                          </a:rPr>
                          <m:t>𝑅𝐴</m:t>
                        </m:r>
                      </m:e>
                    </m:d>
                    <m:r>
                      <a:rPr lang="en-US" sz="2800" i="1" smtClean="0">
                        <a:solidFill>
                          <a:schemeClr val="tx1"/>
                        </a:solidFill>
                        <a:latin typeface="Cambria Math" panose="02040503050406030204" pitchFamily="18" charset="0"/>
                        <a:ea typeface="Cambria Math" panose="02040503050406030204" pitchFamily="18" charset="0"/>
                      </a:rPr>
                      <m:t>=</m:t>
                    </m:r>
                    <m:f>
                      <m:fPr>
                        <m:ctrlPr>
                          <a:rPr lang="en-US" sz="2800" i="1">
                            <a:solidFill>
                              <a:schemeClr val="tx1"/>
                            </a:solidFill>
                            <a:latin typeface="Cambria Math" panose="02040503050406030204" pitchFamily="18" charset="0"/>
                            <a:ea typeface="Cambria Math" panose="02040503050406030204" pitchFamily="18" charset="0"/>
                          </a:rPr>
                        </m:ctrlPr>
                      </m:fPr>
                      <m:num>
                        <m:sSub>
                          <m:sSubPr>
                            <m:ctrlPr>
                              <a:rPr lang="en-US" sz="2800" i="1" smtClean="0">
                                <a:solidFill>
                                  <a:schemeClr val="tx1"/>
                                </a:solidFill>
                                <a:latin typeface="Cambria Math" panose="02040503050406030204" pitchFamily="18" charset="0"/>
                                <a:ea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𝑀𝑒𝑎𝑛</m:t>
                            </m:r>
                            <m:r>
                              <a:rPr lang="en-US" sz="2800" b="0" i="1" smtClean="0">
                                <a:solidFill>
                                  <a:schemeClr val="tx1"/>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𝑖𝑛𝑡𝑒𝑛𝑠𝑖𝑡𝑦</m:t>
                            </m:r>
                          </m:e>
                          <m:sub>
                            <m:r>
                              <a:rPr lang="en-US" sz="2800" b="0" i="1" smtClean="0">
                                <a:solidFill>
                                  <a:schemeClr val="tx1"/>
                                </a:solidFill>
                                <a:latin typeface="Cambria Math" panose="02040503050406030204" pitchFamily="18" charset="0"/>
                                <a:ea typeface="Cambria Math" panose="02040503050406030204" pitchFamily="18" charset="0"/>
                              </a:rPr>
                              <m:t>𝑐𝑜𝑚𝑝𝑎𝑟𝑡𝑚𝑒𝑛𝑡</m:t>
                            </m:r>
                            <m:r>
                              <a:rPr lang="en-US" sz="2800" b="0" i="1" smtClean="0">
                                <a:solidFill>
                                  <a:schemeClr val="tx1"/>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𝑎𝑐𝑡𝑖𝑣𝑒</m:t>
                            </m:r>
                            <m:r>
                              <a:rPr lang="en-US" sz="2800" b="0" i="1" smtClean="0">
                                <a:solidFill>
                                  <a:schemeClr val="tx1"/>
                                </a:solidFill>
                                <a:latin typeface="Cambria Math" panose="02040503050406030204" pitchFamily="18" charset="0"/>
                                <a:ea typeface="Cambria Math" panose="02040503050406030204" pitchFamily="18" charset="0"/>
                              </a:rPr>
                              <m:t>)</m:t>
                            </m:r>
                          </m:sub>
                        </m:sSub>
                      </m:num>
                      <m:den>
                        <m:sSub>
                          <m:sSubPr>
                            <m:ctrlPr>
                              <a:rPr lang="en-US" sz="2800" i="1" smtClean="0">
                                <a:solidFill>
                                  <a:schemeClr val="tx1"/>
                                </a:solidFill>
                                <a:latin typeface="Cambria Math" panose="02040503050406030204" pitchFamily="18" charset="0"/>
                                <a:ea typeface="Cambria Math" panose="02040503050406030204" pitchFamily="18" charset="0"/>
                              </a:rPr>
                            </m:ctrlPr>
                          </m:sSubPr>
                          <m:e>
                            <m:r>
                              <a:rPr lang="en-US" sz="2800" i="1">
                                <a:solidFill>
                                  <a:schemeClr val="tx1"/>
                                </a:solidFill>
                                <a:latin typeface="Cambria Math" panose="02040503050406030204" pitchFamily="18" charset="0"/>
                                <a:ea typeface="Cambria Math" panose="02040503050406030204" pitchFamily="18" charset="0"/>
                              </a:rPr>
                              <m:t>𝑀𝑒𝑎𝑛</m:t>
                            </m:r>
                            <m:r>
                              <a:rPr lang="en-US" sz="2800" i="1">
                                <a:solidFill>
                                  <a:schemeClr val="tx1"/>
                                </a:solidFill>
                                <a:latin typeface="Cambria Math" panose="02040503050406030204" pitchFamily="18" charset="0"/>
                                <a:ea typeface="Cambria Math" panose="02040503050406030204" pitchFamily="18" charset="0"/>
                              </a:rPr>
                              <m:t> </m:t>
                            </m:r>
                            <m:r>
                              <a:rPr lang="en-US" sz="2800" i="1">
                                <a:solidFill>
                                  <a:schemeClr val="tx1"/>
                                </a:solidFill>
                                <a:latin typeface="Cambria Math" panose="02040503050406030204" pitchFamily="18" charset="0"/>
                                <a:ea typeface="Cambria Math" panose="02040503050406030204" pitchFamily="18" charset="0"/>
                              </a:rPr>
                              <m:t>𝑖𝑛𝑡𝑒𝑛𝑠𝑖𝑡𝑦</m:t>
                            </m:r>
                          </m:e>
                          <m:sub>
                            <m:r>
                              <a:rPr lang="en-US" sz="2800" i="1">
                                <a:solidFill>
                                  <a:schemeClr val="tx1"/>
                                </a:solidFill>
                                <a:latin typeface="Cambria Math" panose="02040503050406030204" pitchFamily="18" charset="0"/>
                                <a:ea typeface="Cambria Math" panose="02040503050406030204" pitchFamily="18" charset="0"/>
                              </a:rPr>
                              <m:t>𝑐𝑜𝑚𝑝𝑎𝑟𝑡𝑚𝑒𝑛𝑡</m:t>
                            </m:r>
                            <m:r>
                              <a:rPr lang="en-US" sz="2800" i="1">
                                <a:solidFill>
                                  <a:schemeClr val="tx1"/>
                                </a:solidFill>
                                <a:latin typeface="Cambria Math" panose="02040503050406030204" pitchFamily="18" charset="0"/>
                                <a:ea typeface="Cambria Math" panose="02040503050406030204" pitchFamily="18" charset="0"/>
                              </a:rPr>
                              <m:t> (</m:t>
                            </m:r>
                            <m:r>
                              <a:rPr lang="en-US" sz="2800" b="0" i="1" smtClean="0">
                                <a:solidFill>
                                  <a:schemeClr val="tx1"/>
                                </a:solidFill>
                                <a:latin typeface="Cambria Math" panose="02040503050406030204" pitchFamily="18" charset="0"/>
                                <a:ea typeface="Cambria Math" panose="02040503050406030204" pitchFamily="18" charset="0"/>
                              </a:rPr>
                              <m:t>𝑖𝑛𝑎𝑐𝑡𝑖𝑣𝑒</m:t>
                            </m:r>
                            <m:r>
                              <a:rPr lang="en-US" sz="2800" b="0" i="1" smtClean="0">
                                <a:solidFill>
                                  <a:schemeClr val="tx1"/>
                                </a:solidFill>
                                <a:latin typeface="Cambria Math" panose="02040503050406030204" pitchFamily="18" charset="0"/>
                                <a:ea typeface="Cambria Math" panose="02040503050406030204" pitchFamily="18" charset="0"/>
                              </a:rPr>
                              <m:t>)</m:t>
                            </m:r>
                          </m:sub>
                        </m:sSub>
                      </m:den>
                    </m:f>
                  </m:oMath>
                </a14:m>
                <a:endParaRPr lang="en-US" sz="2800" dirty="0">
                  <a:solidFill>
                    <a:schemeClr val="tx1"/>
                  </a:solidFill>
                </a:endParaRPr>
              </a:p>
            </p:txBody>
          </p:sp>
        </mc:Choice>
        <mc:Fallback xmlns="">
          <p:sp>
            <p:nvSpPr>
              <p:cNvPr id="21" name="Rectangle 20">
                <a:extLst>
                  <a:ext uri="{FF2B5EF4-FFF2-40B4-BE49-F238E27FC236}">
                    <a16:creationId xmlns:a16="http://schemas.microsoft.com/office/drawing/2014/main" id="{83418DB4-5A69-4238-B0F2-0BEE0E95915E}"/>
                  </a:ext>
                </a:extLst>
              </p:cNvPr>
              <p:cNvSpPr>
                <a:spLocks noRot="1" noChangeAspect="1" noMove="1" noResize="1" noEditPoints="1" noAdjustHandles="1" noChangeArrowheads="1" noChangeShapeType="1" noTextEdit="1"/>
              </p:cNvSpPr>
              <p:nvPr/>
            </p:nvSpPr>
            <p:spPr>
              <a:xfrm>
                <a:off x="753341" y="1456259"/>
                <a:ext cx="10486470" cy="851643"/>
              </a:xfrm>
              <a:prstGeom prst="rect">
                <a:avLst/>
              </a:prstGeom>
              <a:blipFill>
                <a:blip r:embed="rId5"/>
                <a:stretch>
                  <a:fillRect/>
                </a:stretch>
              </a:blipFill>
              <a:ln w="381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ontent Placeholder 2"/>
              <p:cNvSpPr>
                <a:spLocks noGrp="1"/>
              </p:cNvSpPr>
              <p:nvPr>
                <p:ph idx="1"/>
              </p:nvPr>
            </p:nvSpPr>
            <p:spPr>
              <a:xfrm>
                <a:off x="158189" y="2314639"/>
                <a:ext cx="11875624" cy="1106433"/>
              </a:xfrm>
              <a:solidFill>
                <a:schemeClr val="bg1">
                  <a:lumMod val="85000"/>
                </a:schemeClr>
              </a:solidFill>
              <a:ln w="38100">
                <a:solidFill>
                  <a:schemeClr val="tx1"/>
                </a:solidFill>
              </a:ln>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𝑹𝒆𝒑𝒐𝒓𝒕𝒆𝒓</m:t>
                      </m:r>
                      <m:r>
                        <a:rPr lang="en-US" b="1" i="1" smtClean="0">
                          <a:latin typeface="Cambria Math" panose="02040503050406030204" pitchFamily="18" charset="0"/>
                        </a:rPr>
                        <m:t> </m:t>
                      </m:r>
                      <m:r>
                        <a:rPr lang="en-US" b="1" i="1" smtClean="0">
                          <a:latin typeface="Cambria Math" panose="02040503050406030204" pitchFamily="18" charset="0"/>
                        </a:rPr>
                        <m:t>𝑨𝒄𝒕𝒊𝒗𝒊𝒕𝒚</m:t>
                      </m:r>
                      <m:r>
                        <a:rPr lang="en-US" b="0" i="1" smtClean="0">
                          <a:latin typeface="Cambria Math" panose="02040503050406030204" pitchFamily="18" charset="0"/>
                        </a:rPr>
                        <m:t> </m:t>
                      </m:r>
                      <m:r>
                        <a:rPr lang="en-US" b="1" i="1" baseline="-25000" smtClean="0">
                          <a:latin typeface="Cambria Math" panose="02040503050406030204" pitchFamily="18" charset="0"/>
                        </a:rPr>
                        <m:t>𝑺𝒄𝒐𝒓𝒆</m:t>
                      </m:r>
                      <m:r>
                        <a:rPr lang="en-US" i="1" baseline="-25000" smtClean="0">
                          <a:latin typeface="Cambria Math" panose="02040503050406030204" pitchFamily="18" charset="0"/>
                        </a:rPr>
                        <m:t>=</m:t>
                      </m:r>
                      <m:f>
                        <m:fPr>
                          <m:ctrlPr>
                            <a:rPr lang="en-US" i="1" baseline="-25000" smtClean="0">
                              <a:latin typeface="Cambria Math" panose="02040503050406030204" pitchFamily="18" charset="0"/>
                            </a:rPr>
                          </m:ctrlPr>
                        </m:fPr>
                        <m:num>
                          <m:r>
                            <a:rPr lang="en-US" b="0" i="1" smtClean="0">
                              <a:latin typeface="Cambria Math" panose="02040503050406030204" pitchFamily="18" charset="0"/>
                            </a:rPr>
                            <m:t>𝑅</m:t>
                          </m:r>
                          <m:r>
                            <a:rPr lang="en-US" i="1">
                              <a:latin typeface="Cambria Math" panose="02040503050406030204" pitchFamily="18" charset="0"/>
                            </a:rPr>
                            <m:t>𝑒𝑝𝑜𝑟𝑡𝑒𝑟</m:t>
                          </m:r>
                          <m:r>
                            <a:rPr lang="en-US" i="1">
                              <a:latin typeface="Cambria Math" panose="02040503050406030204" pitchFamily="18" charset="0"/>
                            </a:rPr>
                            <m:t> </m:t>
                          </m:r>
                          <m:r>
                            <a:rPr lang="en-US" b="0" i="1" smtClean="0">
                              <a:latin typeface="Cambria Math" panose="02040503050406030204" pitchFamily="18" charset="0"/>
                            </a:rPr>
                            <m:t>𝐴</m:t>
                          </m:r>
                          <m:r>
                            <a:rPr lang="en-US" i="1">
                              <a:latin typeface="Cambria Math" panose="02040503050406030204" pitchFamily="18" charset="0"/>
                            </a:rPr>
                            <m:t>𝑐𝑡𝑖𝑣𝑖𝑡𝑦</m:t>
                          </m:r>
                          <m:r>
                            <a:rPr lang="en-US" b="0" i="1" smtClean="0">
                              <a:latin typeface="Cambria Math" panose="02040503050406030204" pitchFamily="18" charset="0"/>
                            </a:rPr>
                            <m:t> </m:t>
                          </m:r>
                          <m:r>
                            <a:rPr lang="en-US" b="0" i="1" baseline="-25000" smtClean="0">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𝑅</m:t>
                          </m:r>
                          <m:r>
                            <a:rPr lang="en-US" i="1">
                              <a:latin typeface="Cambria Math" panose="02040503050406030204" pitchFamily="18" charset="0"/>
                            </a:rPr>
                            <m:t>𝑒𝑝𝑜𝑟𝑡𝑒𝑟</m:t>
                          </m:r>
                          <m:r>
                            <a:rPr lang="en-US" i="1">
                              <a:latin typeface="Cambria Math" panose="02040503050406030204" pitchFamily="18" charset="0"/>
                            </a:rPr>
                            <m:t> </m:t>
                          </m:r>
                          <m:r>
                            <a:rPr lang="en-US" b="0" i="1" smtClean="0">
                              <a:latin typeface="Cambria Math" panose="02040503050406030204" pitchFamily="18" charset="0"/>
                            </a:rPr>
                            <m:t>𝐴</m:t>
                          </m:r>
                          <m:r>
                            <a:rPr lang="en-US" i="1">
                              <a:latin typeface="Cambria Math" panose="02040503050406030204" pitchFamily="18" charset="0"/>
                            </a:rPr>
                            <m:t>𝑐𝑡𝑖𝑣𝑖𝑡𝑦</m:t>
                          </m:r>
                          <m:r>
                            <a:rPr lang="en-US" b="0" i="1" smtClean="0">
                              <a:latin typeface="Cambria Math" panose="02040503050406030204" pitchFamily="18" charset="0"/>
                            </a:rPr>
                            <m:t> </m:t>
                          </m:r>
                          <m:r>
                            <a:rPr lang="en-US" i="1" baseline="-25000">
                              <a:latin typeface="Cambria Math" panose="02040503050406030204" pitchFamily="18" charset="0"/>
                            </a:rPr>
                            <m:t>𝑚𝑖𝑛</m:t>
                          </m:r>
                        </m:num>
                        <m:den>
                          <m:r>
                            <a:rPr lang="en-US" b="0" i="1" smtClean="0">
                              <a:latin typeface="Cambria Math" panose="02040503050406030204" pitchFamily="18" charset="0"/>
                            </a:rPr>
                            <m:t>𝑅𝑒𝑝𝑜𝑟𝑡𝑒𝑟</m:t>
                          </m:r>
                          <m:r>
                            <a:rPr lang="en-US" b="0" i="1" smtClean="0">
                              <a:latin typeface="Cambria Math" panose="02040503050406030204" pitchFamily="18" charset="0"/>
                            </a:rPr>
                            <m:t> </m:t>
                          </m:r>
                          <m:r>
                            <a:rPr lang="en-US" b="0" i="1" smtClean="0">
                              <a:latin typeface="Cambria Math" panose="02040503050406030204" pitchFamily="18" charset="0"/>
                            </a:rPr>
                            <m:t>𝐴𝑐𝑡𝑖𝑣𝑖𝑡𝑦</m:t>
                          </m:r>
                          <m:func>
                            <m:funcPr>
                              <m:ctrlPr>
                                <a:rPr lang="en-US" b="0" i="1" smtClean="0">
                                  <a:latin typeface="Cambria Math" panose="02040503050406030204" pitchFamily="18" charset="0"/>
                                </a:rPr>
                              </m:ctrlPr>
                            </m:funcPr>
                            <m:fName>
                              <m:r>
                                <m:rPr>
                                  <m:sty m:val="p"/>
                                </m:rPr>
                                <a:rPr lang="en-US" b="0" i="0" baseline="-25000" smtClean="0">
                                  <a:latin typeface="Cambria Math" panose="02040503050406030204" pitchFamily="18" charset="0"/>
                                </a:rPr>
                                <m:t>max</m:t>
                              </m:r>
                            </m:fName>
                            <m:e>
                              <m:r>
                                <a:rPr lang="en-US" b="0" i="1" smtClean="0">
                                  <a:latin typeface="Cambria Math" panose="02040503050406030204" pitchFamily="18" charset="0"/>
                                </a:rPr>
                                <m:t>− </m:t>
                              </m:r>
                              <m:r>
                                <a:rPr lang="en-US" b="0" i="1" smtClean="0">
                                  <a:latin typeface="Cambria Math" panose="02040503050406030204" pitchFamily="18" charset="0"/>
                                </a:rPr>
                                <m:t>𝑅𝑒𝑝𝑜𝑟𝑡𝑒𝑟</m:t>
                              </m:r>
                              <m:r>
                                <a:rPr lang="en-US" b="0" i="1" smtClean="0">
                                  <a:latin typeface="Cambria Math" panose="02040503050406030204" pitchFamily="18" charset="0"/>
                                </a:rPr>
                                <m:t> </m:t>
                              </m:r>
                              <m:r>
                                <a:rPr lang="en-US" b="0" i="1" smtClean="0">
                                  <a:latin typeface="Cambria Math" panose="02040503050406030204" pitchFamily="18" charset="0"/>
                                </a:rPr>
                                <m:t>𝐴𝑐𝑡𝑖𝑣𝑖𝑡𝑦</m:t>
                              </m:r>
                              <m:r>
                                <a:rPr lang="en-US" b="0" i="1" smtClean="0">
                                  <a:latin typeface="Cambria Math" panose="02040503050406030204" pitchFamily="18" charset="0"/>
                                </a:rPr>
                                <m:t> </m:t>
                              </m:r>
                              <m:r>
                                <a:rPr lang="en-US" b="0" i="1" baseline="-25000" smtClean="0">
                                  <a:latin typeface="Cambria Math" panose="02040503050406030204" pitchFamily="18" charset="0"/>
                                </a:rPr>
                                <m:t>𝑚𝑖𝑛</m:t>
                              </m:r>
                            </m:e>
                          </m:func>
                        </m:den>
                      </m:f>
                    </m:oMath>
                  </m:oMathPara>
                </a14:m>
                <a:endParaRPr lang="en-US" baseline="-25000" dirty="0"/>
              </a:p>
            </p:txBody>
          </p:sp>
        </mc:Choice>
        <mc:Fallback xmlns="">
          <p:sp>
            <p:nvSpPr>
              <p:cNvPr id="22" name="Content Placeholder 2"/>
              <p:cNvSpPr>
                <a:spLocks noGrp="1" noRot="1" noChangeAspect="1" noMove="1" noResize="1" noEditPoints="1" noAdjustHandles="1" noChangeArrowheads="1" noChangeShapeType="1" noTextEdit="1"/>
              </p:cNvSpPr>
              <p:nvPr>
                <p:ph idx="1"/>
              </p:nvPr>
            </p:nvSpPr>
            <p:spPr>
              <a:xfrm>
                <a:off x="158189" y="2314639"/>
                <a:ext cx="11875624" cy="1106433"/>
              </a:xfrm>
              <a:blipFill>
                <a:blip r:embed="rId6"/>
                <a:stretch>
                  <a:fillRect/>
                </a:stretch>
              </a:blipFill>
              <a:ln w="38100">
                <a:solidFill>
                  <a:schemeClr val="tx1"/>
                </a:solidFill>
              </a:ln>
            </p:spPr>
            <p:txBody>
              <a:bodyPr/>
              <a:lstStyle/>
              <a:p>
                <a:r>
                  <a:rPr lang="en-US">
                    <a:noFill/>
                  </a:rPr>
                  <a:t> </a:t>
                </a:r>
              </a:p>
            </p:txBody>
          </p:sp>
        </mc:Fallback>
      </mc:AlternateContent>
      <p:pic>
        <p:nvPicPr>
          <p:cNvPr id="23" name="HDHB_Untreated_GF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94877" y="3587064"/>
            <a:ext cx="4613856" cy="32709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34679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remove" display="0">
                  <p:stCondLst>
                    <p:cond delay="indefinite"/>
                  </p:stCondLst>
                </p:cTn>
                <p:tgtEl>
                  <p:spTgt spid="2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02" name="Title 1"/>
          <p:cNvSpPr txBox="1">
            <a:spLocks/>
          </p:cNvSpPr>
          <p:nvPr/>
        </p:nvSpPr>
        <p:spPr>
          <a:xfrm>
            <a:off x="0" y="453135"/>
            <a:ext cx="12192000" cy="868755"/>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Imaging analysis pipeline</a:t>
            </a:r>
            <a:endParaRPr lang="en-US" b="1" dirty="0">
              <a:solidFill>
                <a:schemeClr val="bg1"/>
              </a:solidFill>
            </a:endParaRPr>
          </a:p>
        </p:txBody>
      </p:sp>
      <p:sp>
        <p:nvSpPr>
          <p:cNvPr id="2" name="TextBox 1"/>
          <p:cNvSpPr txBox="1"/>
          <p:nvPr/>
        </p:nvSpPr>
        <p:spPr>
          <a:xfrm>
            <a:off x="211756" y="1491916"/>
            <a:ext cx="2168351" cy="369332"/>
          </a:xfrm>
          <a:prstGeom prst="rect">
            <a:avLst/>
          </a:prstGeom>
          <a:noFill/>
        </p:spPr>
        <p:txBody>
          <a:bodyPr wrap="none" rtlCol="0">
            <a:spAutoFit/>
          </a:bodyPr>
          <a:lstStyle/>
          <a:p>
            <a:r>
              <a:rPr lang="en-US" dirty="0" smtClean="0"/>
              <a:t>1. </a:t>
            </a:r>
            <a:r>
              <a:rPr lang="en-US" dirty="0" err="1" smtClean="0"/>
              <a:t>CombineTools_abs</a:t>
            </a:r>
            <a:endParaRPr lang="en-US" dirty="0"/>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75" y="2650518"/>
            <a:ext cx="2730002" cy="2730002"/>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57750" y="2650518"/>
            <a:ext cx="2730002" cy="2730002"/>
          </a:xfrm>
          <a:prstGeom prst="rect">
            <a:avLst/>
          </a:prstGeom>
        </p:spPr>
      </p:pic>
      <p:pic>
        <p:nvPicPr>
          <p:cNvPr id="23" name="Picture 22">
            <a:extLst>
              <a:ext uri="{FF2B5EF4-FFF2-40B4-BE49-F238E27FC236}">
                <a16:creationId xmlns:a16="http://schemas.microsoft.com/office/drawing/2014/main" id="{3CC098F5-B372-4E9B-B79D-C3BBDE484F23}"/>
              </a:ext>
            </a:extLst>
          </p:cNvPr>
          <p:cNvPicPr>
            <a:picLocks noChangeAspect="1"/>
          </p:cNvPicPr>
          <p:nvPr/>
        </p:nvPicPr>
        <p:blipFill rotWithShape="1">
          <a:blip r:embed="rId5"/>
          <a:srcRect r="81102" b="50711"/>
          <a:stretch/>
        </p:blipFill>
        <p:spPr>
          <a:xfrm>
            <a:off x="5840400" y="2516109"/>
            <a:ext cx="3046987" cy="3191672"/>
          </a:xfrm>
          <a:prstGeom prst="rect">
            <a:avLst/>
          </a:prstGeom>
        </p:spPr>
      </p:pic>
      <p:pic>
        <p:nvPicPr>
          <p:cNvPr id="24" name="Picture 23">
            <a:extLst>
              <a:ext uri="{FF2B5EF4-FFF2-40B4-BE49-F238E27FC236}">
                <a16:creationId xmlns:a16="http://schemas.microsoft.com/office/drawing/2014/main" id="{3CC098F5-B372-4E9B-B79D-C3BBDE484F23}"/>
              </a:ext>
            </a:extLst>
          </p:cNvPr>
          <p:cNvPicPr>
            <a:picLocks noChangeAspect="1"/>
          </p:cNvPicPr>
          <p:nvPr/>
        </p:nvPicPr>
        <p:blipFill rotWithShape="1">
          <a:blip r:embed="rId5"/>
          <a:srcRect l="61717" t="49537" r="19385" b="1174"/>
          <a:stretch/>
        </p:blipFill>
        <p:spPr>
          <a:xfrm>
            <a:off x="9015133" y="2516109"/>
            <a:ext cx="3046987" cy="3191672"/>
          </a:xfrm>
          <a:prstGeom prst="rect">
            <a:avLst/>
          </a:prstGeom>
        </p:spPr>
      </p:pic>
      <p:sp>
        <p:nvSpPr>
          <p:cNvPr id="5" name="TextBox 4"/>
          <p:cNvSpPr txBox="1"/>
          <p:nvPr/>
        </p:nvSpPr>
        <p:spPr>
          <a:xfrm>
            <a:off x="2236673" y="5985124"/>
            <a:ext cx="1114408" cy="369332"/>
          </a:xfrm>
          <a:prstGeom prst="rect">
            <a:avLst/>
          </a:prstGeom>
          <a:noFill/>
        </p:spPr>
        <p:txBody>
          <a:bodyPr wrap="none" rtlCol="0">
            <a:spAutoFit/>
          </a:bodyPr>
          <a:lstStyle/>
          <a:p>
            <a:r>
              <a:rPr lang="en-US" dirty="0" smtClean="0"/>
              <a:t>Single cell</a:t>
            </a:r>
            <a:endParaRPr lang="en-US" dirty="0"/>
          </a:p>
        </p:txBody>
      </p:sp>
      <p:sp>
        <p:nvSpPr>
          <p:cNvPr id="27" name="TextBox 26"/>
          <p:cNvSpPr txBox="1"/>
          <p:nvPr/>
        </p:nvSpPr>
        <p:spPr>
          <a:xfrm>
            <a:off x="8417739" y="5985124"/>
            <a:ext cx="939296" cy="369332"/>
          </a:xfrm>
          <a:prstGeom prst="rect">
            <a:avLst/>
          </a:prstGeom>
          <a:noFill/>
        </p:spPr>
        <p:txBody>
          <a:bodyPr wrap="none" rtlCol="0">
            <a:spAutoFit/>
          </a:bodyPr>
          <a:lstStyle/>
          <a:p>
            <a:r>
              <a:rPr lang="en-US" dirty="0" smtClean="0"/>
              <a:t>Average</a:t>
            </a:r>
            <a:endParaRPr lang="en-US" dirty="0"/>
          </a:p>
        </p:txBody>
      </p:sp>
      <p:cxnSp>
        <p:nvCxnSpPr>
          <p:cNvPr id="9" name="Straight Connector 8"/>
          <p:cNvCxnSpPr/>
          <p:nvPr/>
        </p:nvCxnSpPr>
        <p:spPr>
          <a:xfrm>
            <a:off x="346509" y="5707781"/>
            <a:ext cx="4860758"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584754" y="5964269"/>
            <a:ext cx="4860758"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4942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102" name="Title 1"/>
          <p:cNvSpPr txBox="1">
            <a:spLocks/>
          </p:cNvSpPr>
          <p:nvPr/>
        </p:nvSpPr>
        <p:spPr>
          <a:xfrm>
            <a:off x="0" y="453135"/>
            <a:ext cx="12192000" cy="868755"/>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Imaging analysis pipeline</a:t>
            </a:r>
            <a:endParaRPr lang="en-US" b="1" dirty="0">
              <a:solidFill>
                <a:schemeClr val="bg1"/>
              </a:solidFill>
            </a:endParaRPr>
          </a:p>
        </p:txBody>
      </p:sp>
      <p:sp>
        <p:nvSpPr>
          <p:cNvPr id="2" name="TextBox 1"/>
          <p:cNvSpPr txBox="1"/>
          <p:nvPr/>
        </p:nvSpPr>
        <p:spPr>
          <a:xfrm>
            <a:off x="211756" y="1491916"/>
            <a:ext cx="3100721" cy="369332"/>
          </a:xfrm>
          <a:prstGeom prst="rect">
            <a:avLst/>
          </a:prstGeom>
          <a:noFill/>
        </p:spPr>
        <p:txBody>
          <a:bodyPr wrap="none" rtlCol="0">
            <a:spAutoFit/>
          </a:bodyPr>
          <a:lstStyle/>
          <a:p>
            <a:r>
              <a:rPr lang="en-US" dirty="0" smtClean="0"/>
              <a:t>2. </a:t>
            </a:r>
            <a:r>
              <a:rPr lang="en-US" dirty="0" err="1" smtClean="0"/>
              <a:t>CombineTools_sort_by_start</a:t>
            </a:r>
            <a:endParaRPr lang="en-US" dirty="0"/>
          </a:p>
        </p:txBody>
      </p:sp>
      <p:pic>
        <p:nvPicPr>
          <p:cNvPr id="12" name="Picture 11"/>
          <p:cNvPicPr>
            <a:picLocks noChangeAspect="1"/>
          </p:cNvPicPr>
          <p:nvPr/>
        </p:nvPicPr>
        <p:blipFill rotWithShape="1">
          <a:blip r:embed="rId3"/>
          <a:srcRect r="46875" b="58222"/>
          <a:stretch/>
        </p:blipFill>
        <p:spPr>
          <a:xfrm>
            <a:off x="894537" y="2031274"/>
            <a:ext cx="10681103" cy="3570614"/>
          </a:xfrm>
          <a:prstGeom prst="rect">
            <a:avLst/>
          </a:prstGeom>
        </p:spPr>
      </p:pic>
    </p:spTree>
    <p:extLst>
      <p:ext uri="{BB962C8B-B14F-4D97-AF65-F5344CB8AC3E}">
        <p14:creationId xmlns:p14="http://schemas.microsoft.com/office/powerpoint/2010/main" val="2308486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
        <p:nvSpPr>
          <p:cNvPr id="3" name="Rectangle 2"/>
          <p:cNvSpPr/>
          <p:nvPr/>
        </p:nvSpPr>
        <p:spPr>
          <a:xfrm>
            <a:off x="2704699" y="1934677"/>
            <a:ext cx="7661709" cy="4793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itle 1"/>
          <p:cNvSpPr txBox="1">
            <a:spLocks/>
          </p:cNvSpPr>
          <p:nvPr/>
        </p:nvSpPr>
        <p:spPr>
          <a:xfrm>
            <a:off x="0" y="453135"/>
            <a:ext cx="12192000" cy="868755"/>
          </a:xfrm>
          <a:prstGeom prst="rect">
            <a:avLst/>
          </a:prstGeom>
          <a:solidFill>
            <a:schemeClr val="tx2">
              <a:lumMod val="5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rPr>
              <a:t>Imaging analysis pipeline</a:t>
            </a:r>
            <a:endParaRPr lang="en-US" b="1" dirty="0">
              <a:solidFill>
                <a:schemeClr val="bg1"/>
              </a:solidFill>
            </a:endParaRPr>
          </a:p>
        </p:txBody>
      </p:sp>
      <p:sp>
        <p:nvSpPr>
          <p:cNvPr id="2" name="TextBox 1"/>
          <p:cNvSpPr txBox="1"/>
          <p:nvPr/>
        </p:nvSpPr>
        <p:spPr>
          <a:xfrm>
            <a:off x="211756" y="1491916"/>
            <a:ext cx="3413883" cy="369332"/>
          </a:xfrm>
          <a:prstGeom prst="rect">
            <a:avLst/>
          </a:prstGeom>
          <a:noFill/>
        </p:spPr>
        <p:txBody>
          <a:bodyPr wrap="none" rtlCol="0">
            <a:spAutoFit/>
          </a:bodyPr>
          <a:lstStyle/>
          <a:p>
            <a:r>
              <a:rPr lang="en-US" dirty="0" smtClean="0"/>
              <a:t>3. </a:t>
            </a:r>
            <a:r>
              <a:rPr lang="en-US" dirty="0" err="1" smtClean="0"/>
              <a:t>CombineTools_sort_by_channel</a:t>
            </a:r>
            <a:endParaRPr lang="en-US" dirty="0"/>
          </a:p>
        </p:txBody>
      </p:sp>
      <p:pic>
        <p:nvPicPr>
          <p:cNvPr id="5" name="Content Placeholder 5"/>
          <p:cNvPicPr>
            <a:picLocks noGrp="1" noChangeAspect="1"/>
          </p:cNvPicPr>
          <p:nvPr>
            <p:ph idx="1"/>
          </p:nvPr>
        </p:nvPicPr>
        <p:blipFill>
          <a:blip r:embed="rId3"/>
          <a:stretch>
            <a:fillRect/>
          </a:stretch>
        </p:blipFill>
        <p:spPr>
          <a:xfrm>
            <a:off x="3015871" y="4295901"/>
            <a:ext cx="7109138" cy="2380034"/>
          </a:xfrm>
          <a:prstGeom prst="rect">
            <a:avLst/>
          </a:prstGeom>
        </p:spPr>
      </p:pic>
      <p:pic>
        <p:nvPicPr>
          <p:cNvPr id="6" name="Picture 5"/>
          <p:cNvPicPr>
            <a:picLocks noChangeAspect="1"/>
          </p:cNvPicPr>
          <p:nvPr/>
        </p:nvPicPr>
        <p:blipFill>
          <a:blip r:embed="rId4"/>
          <a:stretch>
            <a:fillRect/>
          </a:stretch>
        </p:blipFill>
        <p:spPr>
          <a:xfrm>
            <a:off x="3625639" y="1980323"/>
            <a:ext cx="6387921" cy="2418945"/>
          </a:xfrm>
          <a:prstGeom prst="rect">
            <a:avLst/>
          </a:prstGeom>
        </p:spPr>
      </p:pic>
      <p:sp>
        <p:nvSpPr>
          <p:cNvPr id="7" name="TextBox 6"/>
          <p:cNvSpPr txBox="1"/>
          <p:nvPr/>
        </p:nvSpPr>
        <p:spPr>
          <a:xfrm>
            <a:off x="2802307" y="2141767"/>
            <a:ext cx="909673" cy="369332"/>
          </a:xfrm>
          <a:prstGeom prst="rect">
            <a:avLst/>
          </a:prstGeom>
          <a:noFill/>
        </p:spPr>
        <p:txBody>
          <a:bodyPr wrap="none" rtlCol="0">
            <a:spAutoFit/>
          </a:bodyPr>
          <a:lstStyle/>
          <a:p>
            <a:r>
              <a:rPr lang="en-US" dirty="0" smtClean="0"/>
              <a:t>Sort by:</a:t>
            </a:r>
            <a:endParaRPr lang="en-US" dirty="0"/>
          </a:p>
        </p:txBody>
      </p:sp>
      <p:sp>
        <p:nvSpPr>
          <p:cNvPr id="8" name="TextBox 7"/>
          <p:cNvSpPr txBox="1"/>
          <p:nvPr/>
        </p:nvSpPr>
        <p:spPr>
          <a:xfrm rot="16200000">
            <a:off x="2547021" y="3336490"/>
            <a:ext cx="1412246" cy="369332"/>
          </a:xfrm>
          <a:prstGeom prst="rect">
            <a:avLst/>
          </a:prstGeom>
          <a:noFill/>
        </p:spPr>
        <p:txBody>
          <a:bodyPr wrap="none" rtlCol="0">
            <a:spAutoFit/>
          </a:bodyPr>
          <a:lstStyle/>
          <a:p>
            <a:r>
              <a:rPr lang="en-US" dirty="0" smtClean="0"/>
              <a:t>DNA damage</a:t>
            </a:r>
            <a:endParaRPr lang="en-US" dirty="0"/>
          </a:p>
        </p:txBody>
      </p:sp>
    </p:spTree>
    <p:extLst>
      <p:ext uri="{BB962C8B-B14F-4D97-AF65-F5344CB8AC3E}">
        <p14:creationId xmlns:p14="http://schemas.microsoft.com/office/powerpoint/2010/main" val="2907219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565</TotalTime>
  <Words>1834</Words>
  <Application>Microsoft Office PowerPoint</Application>
  <PresentationFormat>Widescreen</PresentationFormat>
  <Paragraphs>120</Paragraphs>
  <Slides>16</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Cambria Math</vt:lpstr>
      <vt:lpstr>medium-content-serif-font</vt:lpstr>
      <vt:lpstr>Office Theme</vt:lpstr>
      <vt:lpstr>Live cell biosensor assay</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OHSU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 cell reporter assay</dc:title>
  <dc:creator>Samuel Tsang</dc:creator>
  <cp:lastModifiedBy>Samuel Tsang</cp:lastModifiedBy>
  <cp:revision>35</cp:revision>
  <dcterms:created xsi:type="dcterms:W3CDTF">2020-11-01T20:48:43Z</dcterms:created>
  <dcterms:modified xsi:type="dcterms:W3CDTF">2020-11-02T16:59:07Z</dcterms:modified>
</cp:coreProperties>
</file>